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2" r:id="rId2"/>
    <p:sldId id="268" r:id="rId3"/>
    <p:sldId id="262" r:id="rId4"/>
    <p:sldId id="260" r:id="rId5"/>
    <p:sldId id="269" r:id="rId6"/>
    <p:sldId id="258" r:id="rId7"/>
    <p:sldId id="273" r:id="rId8"/>
    <p:sldId id="274" r:id="rId9"/>
    <p:sldId id="272" r:id="rId10"/>
    <p:sldId id="276" r:id="rId11"/>
    <p:sldId id="289" r:id="rId12"/>
    <p:sldId id="278" r:id="rId13"/>
    <p:sldId id="280" r:id="rId14"/>
    <p:sldId id="29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9E90"/>
    <a:srgbClr val="2F828D"/>
    <a:srgbClr val="D5514D"/>
    <a:srgbClr val="EAB63C"/>
    <a:srgbClr val="A52A27"/>
    <a:srgbClr val="4FB5C4"/>
    <a:srgbClr val="4D6AAE"/>
    <a:srgbClr val="8AB83B"/>
    <a:srgbClr val="658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FB5C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8AB83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EAB63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D5514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4D6AAE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FB5C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A52A2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EAB63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D5514D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4D6AA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8AB83B"/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EA9E90"/>
              </a:solidFill>
              <a:ln w="19050">
                <a:noFill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4th Qtr</c:v>
                </c:pt>
                <c:pt idx="5">
                  <c:v>4th Qtr</c:v>
                </c:pt>
                <c:pt idx="6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1924B-8A9A-4692-8151-72707216D534}" type="datetimeFigureOut">
              <a:rPr lang="pl-PL" smtClean="0"/>
              <a:t>2014-02-28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68F79-EAA6-4FF3-B707-FF052722C0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84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3A8F2-404D-469F-9DF3-F6353CB71215}" type="datetimeFigureOut">
              <a:rPr lang="pl-PL" smtClean="0"/>
              <a:t>2014-02-28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F8EB-0855-4F79-AD7C-98E05E0D5D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29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FF8EB-0855-4F79-AD7C-98E05E0D5D3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506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FF8EB-0855-4F79-AD7C-98E05E0D5D3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976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06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358044"/>
            <a:ext cx="5867401" cy="536093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010" y="42430"/>
            <a:ext cx="11513980" cy="737605"/>
          </a:xfrm>
        </p:spPr>
        <p:txBody>
          <a:bodyPr/>
          <a:lstStyle>
            <a:lvl1pPr algn="l">
              <a:defRPr b="1">
                <a:solidFill>
                  <a:srgbClr val="D5514D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ŚĆŃ</a:t>
            </a:r>
            <a:endParaRPr lang="pl-P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5032" y="222224"/>
            <a:ext cx="1937658" cy="1522591"/>
          </a:xfrm>
        </p:spPr>
        <p:txBody>
          <a:bodyPr>
            <a:noAutofit/>
          </a:bodyPr>
          <a:lstStyle>
            <a:lvl1pPr marL="0" indent="0" algn="l">
              <a:buNone/>
              <a:defRPr sz="13800">
                <a:solidFill>
                  <a:schemeClr val="bg2">
                    <a:lumMod val="2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pPr lvl="0"/>
            <a:r>
              <a:rPr lang="pl-PL" dirty="0" smtClean="0"/>
              <a:t>5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292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358044"/>
            <a:ext cx="5867401" cy="536093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78600" y="11191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731000" y="12715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883400" y="14239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035800" y="15763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188200" y="17287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340600" y="18811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493000" y="20335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645400" y="21859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797800" y="23383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950200" y="24907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8102600" y="26431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255000" y="27955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407400" y="29479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8559800" y="3100389"/>
            <a:ext cx="2276475" cy="1558698"/>
          </a:xfrm>
          <a:prstGeom prst="homePlate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48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83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16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2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57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034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339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790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360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358044"/>
            <a:ext cx="5867401" cy="536093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7" name="Pentagon 6"/>
          <p:cNvSpPr/>
          <p:nvPr userDrawn="1"/>
        </p:nvSpPr>
        <p:spPr>
          <a:xfrm rot="5400000">
            <a:off x="5438194" y="-5209593"/>
            <a:ext cx="1315614" cy="11734804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entagon 7"/>
          <p:cNvSpPr/>
          <p:nvPr userDrawn="1"/>
        </p:nvSpPr>
        <p:spPr>
          <a:xfrm rot="5400000">
            <a:off x="5506059" y="-5124618"/>
            <a:ext cx="1179882" cy="11513979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10" y="42430"/>
            <a:ext cx="11513980" cy="737605"/>
          </a:xfrm>
        </p:spPr>
        <p:txBody>
          <a:bodyPr/>
          <a:lstStyle>
            <a:lvl1pPr algn="ctr">
              <a:defRPr b="1">
                <a:solidFill>
                  <a:srgbClr val="F6F6EE"/>
                </a:solidFill>
                <a:latin typeface="Chaparral Pro Light" panose="02060403030505090203" pitchFamily="18" charset="-18"/>
                <a:cs typeface="Aharoni" panose="02010803020104030203" pitchFamily="2" charset="-79"/>
              </a:defRPr>
            </a:lvl1pPr>
          </a:lstStyle>
          <a:p>
            <a:endParaRPr lang="pl-P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92082" y="658903"/>
            <a:ext cx="3610947" cy="36746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6F6EE"/>
                </a:solidFill>
                <a:latin typeface="Chaparral Pro Light" panose="02060403030505090203" pitchFamily="18" charset="-18"/>
              </a:defRPr>
            </a:lvl1pPr>
          </a:lstStyle>
          <a:p>
            <a:pPr lvl="0"/>
            <a:r>
              <a:rPr lang="pl-PL" dirty="0" smtClean="0"/>
              <a:t>coś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  <p:sp>
        <p:nvSpPr>
          <p:cNvPr id="16" name="Isosceles Triangle 15"/>
          <p:cNvSpPr/>
          <p:nvPr userDrawn="1"/>
        </p:nvSpPr>
        <p:spPr>
          <a:xfrm rot="10800000">
            <a:off x="4469362" y="1022142"/>
            <a:ext cx="3253275" cy="149295"/>
          </a:xfrm>
          <a:prstGeom prst="triangle">
            <a:avLst/>
          </a:prstGeom>
          <a:pattFill prst="pct70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01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01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/>
          <p:cNvSpPr/>
          <p:nvPr userDrawn="1"/>
        </p:nvSpPr>
        <p:spPr>
          <a:xfrm>
            <a:off x="228592" y="2795183"/>
            <a:ext cx="5845638" cy="2757667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entagon 6"/>
          <p:cNvSpPr/>
          <p:nvPr userDrawn="1"/>
        </p:nvSpPr>
        <p:spPr>
          <a:xfrm rot="5400000">
            <a:off x="3361142" y="-3132541"/>
            <a:ext cx="5469718" cy="11734804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entagon 7"/>
          <p:cNvSpPr/>
          <p:nvPr userDrawn="1"/>
        </p:nvSpPr>
        <p:spPr>
          <a:xfrm rot="5400000">
            <a:off x="3509308" y="-3127869"/>
            <a:ext cx="5173382" cy="11513979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009" y="1566945"/>
            <a:ext cx="11513980" cy="737605"/>
          </a:xfrm>
        </p:spPr>
        <p:txBody>
          <a:bodyPr/>
          <a:lstStyle>
            <a:lvl1pPr algn="ctr">
              <a:defRPr b="1">
                <a:solidFill>
                  <a:srgbClr val="F6F6EE"/>
                </a:solidFill>
                <a:latin typeface="Chaparral Pro Light" panose="02060403030505090203" pitchFamily="18" charset="-18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Twardziele o miękkich sercach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Isosceles Triangle 15"/>
          <p:cNvSpPr/>
          <p:nvPr userDrawn="1"/>
        </p:nvSpPr>
        <p:spPr>
          <a:xfrm rot="10800000">
            <a:off x="4469361" y="4407929"/>
            <a:ext cx="3253275" cy="620700"/>
          </a:xfrm>
          <a:prstGeom prst="triangle">
            <a:avLst/>
          </a:prstGeom>
          <a:pattFill prst="pct70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01683" y="2923059"/>
            <a:ext cx="5568047" cy="2581728"/>
          </a:xfrm>
          <a:prstGeom prst="rtTriangle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25" name="Right Triangle 24"/>
          <p:cNvSpPr/>
          <p:nvPr userDrawn="1"/>
        </p:nvSpPr>
        <p:spPr>
          <a:xfrm flipH="1">
            <a:off x="6095997" y="2791670"/>
            <a:ext cx="5845638" cy="2755087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14"/>
          </p:nvPr>
        </p:nvSpPr>
        <p:spPr>
          <a:xfrm flipH="1">
            <a:off x="6284940" y="2923059"/>
            <a:ext cx="5568047" cy="2570693"/>
          </a:xfrm>
          <a:prstGeom prst="rtTriangle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76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4900152" y="-4671551"/>
            <a:ext cx="2391697" cy="11734804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4964938" y="-4583499"/>
            <a:ext cx="2262122" cy="11513979"/>
          </a:xfrm>
          <a:prstGeom prst="rect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595" y="827048"/>
            <a:ext cx="11513980" cy="737605"/>
          </a:xfrm>
        </p:spPr>
        <p:txBody>
          <a:bodyPr/>
          <a:lstStyle>
            <a:lvl1pPr algn="ctr">
              <a:defRPr b="1">
                <a:solidFill>
                  <a:srgbClr val="F6F6EE"/>
                </a:solidFill>
                <a:latin typeface="Chaparral Pro Light" panose="02060403030505090203" pitchFamily="18" charset="-18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Twardziele o miękkich sercach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Rounded Rectangle 24"/>
          <p:cNvSpPr/>
          <p:nvPr userDrawn="1"/>
        </p:nvSpPr>
        <p:spPr>
          <a:xfrm flipH="1">
            <a:off x="228595" y="2434127"/>
            <a:ext cx="3503648" cy="3716756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icture Placeholder 17"/>
          <p:cNvSpPr>
            <a:spLocks noGrp="1"/>
          </p:cNvSpPr>
          <p:nvPr>
            <p:ph type="pic" sz="quarter" idx="14"/>
          </p:nvPr>
        </p:nvSpPr>
        <p:spPr>
          <a:xfrm flipH="1">
            <a:off x="283020" y="2511944"/>
            <a:ext cx="3393237" cy="3564294"/>
          </a:xfrm>
          <a:prstGeom prst="round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3" name="Right Triangle 2"/>
          <p:cNvSpPr/>
          <p:nvPr userDrawn="1"/>
        </p:nvSpPr>
        <p:spPr>
          <a:xfrm>
            <a:off x="391885" y="1316266"/>
            <a:ext cx="963385" cy="930728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ight Triangle 11"/>
          <p:cNvSpPr/>
          <p:nvPr userDrawn="1"/>
        </p:nvSpPr>
        <p:spPr>
          <a:xfrm flipH="1">
            <a:off x="10832841" y="1320553"/>
            <a:ext cx="963385" cy="930728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ounded Rectangle 13"/>
          <p:cNvSpPr/>
          <p:nvPr userDrawn="1"/>
        </p:nvSpPr>
        <p:spPr>
          <a:xfrm flipH="1">
            <a:off x="8459755" y="2434127"/>
            <a:ext cx="3503648" cy="3716756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icture Placeholder 17"/>
          <p:cNvSpPr>
            <a:spLocks noGrp="1"/>
          </p:cNvSpPr>
          <p:nvPr>
            <p:ph type="pic" sz="quarter" idx="15"/>
          </p:nvPr>
        </p:nvSpPr>
        <p:spPr>
          <a:xfrm flipH="1">
            <a:off x="8514180" y="2511944"/>
            <a:ext cx="3393237" cy="3564294"/>
          </a:xfrm>
          <a:prstGeom prst="round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7" name="Rounded Rectangle 16"/>
          <p:cNvSpPr/>
          <p:nvPr userDrawn="1"/>
        </p:nvSpPr>
        <p:spPr>
          <a:xfrm flipH="1">
            <a:off x="4344175" y="2434127"/>
            <a:ext cx="3503648" cy="3716756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6"/>
          </p:nvPr>
        </p:nvSpPr>
        <p:spPr>
          <a:xfrm flipH="1">
            <a:off x="4398600" y="2511944"/>
            <a:ext cx="3393237" cy="3564294"/>
          </a:xfrm>
          <a:prstGeom prst="round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197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5141787" y="-4913184"/>
            <a:ext cx="1908428" cy="11734804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5193482" y="-4812043"/>
            <a:ext cx="1805034" cy="11513979"/>
          </a:xfrm>
          <a:prstGeom prst="rect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595" y="827048"/>
            <a:ext cx="11513980" cy="737605"/>
          </a:xfrm>
        </p:spPr>
        <p:txBody>
          <a:bodyPr/>
          <a:lstStyle>
            <a:lvl1pPr algn="ctr">
              <a:defRPr b="1">
                <a:solidFill>
                  <a:srgbClr val="F6F6EE"/>
                </a:solidFill>
                <a:latin typeface="Chaparral Pro Light" panose="02060403030505090203" pitchFamily="18" charset="-18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Twardziele o miękkich sercach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Right Triangle 2"/>
          <p:cNvSpPr/>
          <p:nvPr userDrawn="1"/>
        </p:nvSpPr>
        <p:spPr>
          <a:xfrm>
            <a:off x="391884" y="1047636"/>
            <a:ext cx="963385" cy="742663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ight Triangle 11"/>
          <p:cNvSpPr/>
          <p:nvPr userDrawn="1"/>
        </p:nvSpPr>
        <p:spPr>
          <a:xfrm flipH="1">
            <a:off x="10834397" y="1047636"/>
            <a:ext cx="963385" cy="742663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ounded Rectangle 16"/>
          <p:cNvSpPr/>
          <p:nvPr userDrawn="1"/>
        </p:nvSpPr>
        <p:spPr>
          <a:xfrm flipH="1">
            <a:off x="1730824" y="2018726"/>
            <a:ext cx="4054934" cy="4683261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6"/>
          </p:nvPr>
        </p:nvSpPr>
        <p:spPr>
          <a:xfrm flipH="1">
            <a:off x="1841236" y="2138869"/>
            <a:ext cx="3831775" cy="4447052"/>
          </a:xfrm>
          <a:prstGeom prst="round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8174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158620" y="1950100"/>
            <a:ext cx="11896531" cy="4317268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entagon 6"/>
          <p:cNvSpPr/>
          <p:nvPr userDrawn="1"/>
        </p:nvSpPr>
        <p:spPr>
          <a:xfrm rot="5400000">
            <a:off x="5438194" y="-5209593"/>
            <a:ext cx="1315614" cy="11734804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entagon 7"/>
          <p:cNvSpPr/>
          <p:nvPr userDrawn="1"/>
        </p:nvSpPr>
        <p:spPr>
          <a:xfrm rot="5400000">
            <a:off x="5506059" y="-5124618"/>
            <a:ext cx="1179882" cy="11513979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10" y="42430"/>
            <a:ext cx="11513980" cy="737605"/>
          </a:xfrm>
        </p:spPr>
        <p:txBody>
          <a:bodyPr/>
          <a:lstStyle>
            <a:lvl1pPr algn="ctr">
              <a:defRPr b="1">
                <a:solidFill>
                  <a:srgbClr val="F6F6EE"/>
                </a:solidFill>
                <a:latin typeface="Chaparral Pro Light" panose="02060403030505090203" pitchFamily="18" charset="-18"/>
                <a:cs typeface="Aharoni" panose="02010803020104030203" pitchFamily="2" charset="-79"/>
              </a:defRPr>
            </a:lvl1pPr>
          </a:lstStyle>
          <a:p>
            <a:endParaRPr lang="pl-P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92082" y="658903"/>
            <a:ext cx="3610947" cy="36746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6F6EE"/>
                </a:solidFill>
                <a:latin typeface="Chaparral Pro Light" panose="02060403030505090203" pitchFamily="18" charset="-18"/>
              </a:defRPr>
            </a:lvl1pPr>
          </a:lstStyle>
          <a:p>
            <a:pPr lvl="0"/>
            <a:r>
              <a:rPr lang="pl-PL" dirty="0" smtClean="0"/>
              <a:t>coś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Isosceles Triangle 15"/>
          <p:cNvSpPr/>
          <p:nvPr userDrawn="1"/>
        </p:nvSpPr>
        <p:spPr>
          <a:xfrm rot="10800000">
            <a:off x="4469362" y="1022142"/>
            <a:ext cx="3253275" cy="149295"/>
          </a:xfrm>
          <a:prstGeom prst="triangle">
            <a:avLst/>
          </a:prstGeom>
          <a:pattFill prst="pct70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28599" y="2043404"/>
            <a:ext cx="11734804" cy="4140833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7409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69976" y="2332450"/>
            <a:ext cx="2001417" cy="197109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Rounded Rectangle 5"/>
          <p:cNvSpPr/>
          <p:nvPr userDrawn="1"/>
        </p:nvSpPr>
        <p:spPr>
          <a:xfrm>
            <a:off x="2607910" y="2332451"/>
            <a:ext cx="2001417" cy="1971091"/>
          </a:xfrm>
          <a:prstGeom prst="roundRect">
            <a:avLst/>
          </a:prstGeom>
          <a:solidFill>
            <a:srgbClr val="4FB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794108" y="2332450"/>
            <a:ext cx="2001417" cy="197109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9" name="Rounded Rectangle 18"/>
          <p:cNvSpPr/>
          <p:nvPr userDrawn="1"/>
        </p:nvSpPr>
        <p:spPr>
          <a:xfrm>
            <a:off x="6732042" y="2332450"/>
            <a:ext cx="2001417" cy="1971091"/>
          </a:xfrm>
          <a:prstGeom prst="roundRect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794108" y="4396297"/>
            <a:ext cx="2001417" cy="197109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1" name="Rounded Rectangle 20"/>
          <p:cNvSpPr/>
          <p:nvPr userDrawn="1"/>
        </p:nvSpPr>
        <p:spPr>
          <a:xfrm>
            <a:off x="6732042" y="4373045"/>
            <a:ext cx="2001417" cy="1971091"/>
          </a:xfrm>
          <a:prstGeom prst="roundRect">
            <a:avLst/>
          </a:prstGeom>
          <a:solidFill>
            <a:srgbClr val="EAB6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69976" y="4401971"/>
            <a:ext cx="2001417" cy="197109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3" name="Rounded Rectangle 22"/>
          <p:cNvSpPr/>
          <p:nvPr userDrawn="1"/>
        </p:nvSpPr>
        <p:spPr>
          <a:xfrm>
            <a:off x="2607910" y="4378719"/>
            <a:ext cx="2001417" cy="1971091"/>
          </a:xfrm>
          <a:prstGeom prst="roundRect">
            <a:avLst/>
          </a:prstGeom>
          <a:solidFill>
            <a:srgbClr val="EA9E9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669976" y="286181"/>
            <a:ext cx="2001417" cy="197109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5" name="Rounded Rectangle 24"/>
          <p:cNvSpPr/>
          <p:nvPr userDrawn="1"/>
        </p:nvSpPr>
        <p:spPr>
          <a:xfrm>
            <a:off x="2607910" y="286182"/>
            <a:ext cx="2001417" cy="1971091"/>
          </a:xfrm>
          <a:prstGeom prst="roundRect">
            <a:avLst/>
          </a:prstGeom>
          <a:solidFill>
            <a:srgbClr val="8AB83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794108" y="286181"/>
            <a:ext cx="2001417" cy="197109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Rounded Rectangle 26"/>
          <p:cNvSpPr/>
          <p:nvPr userDrawn="1"/>
        </p:nvSpPr>
        <p:spPr>
          <a:xfrm>
            <a:off x="6732042" y="286181"/>
            <a:ext cx="2001417" cy="1971091"/>
          </a:xfrm>
          <a:prstGeom prst="roundRect">
            <a:avLst/>
          </a:prstGeom>
          <a:solidFill>
            <a:srgbClr val="4D6AA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entagon 27"/>
          <p:cNvSpPr/>
          <p:nvPr userDrawn="1"/>
        </p:nvSpPr>
        <p:spPr>
          <a:xfrm>
            <a:off x="-4305" y="154402"/>
            <a:ext cx="2217241" cy="6537130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entagon 28"/>
          <p:cNvSpPr/>
          <p:nvPr userDrawn="1"/>
        </p:nvSpPr>
        <p:spPr>
          <a:xfrm>
            <a:off x="115820" y="267519"/>
            <a:ext cx="1964907" cy="6310563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Isosceles Triangle 29"/>
          <p:cNvSpPr/>
          <p:nvPr userDrawn="1"/>
        </p:nvSpPr>
        <p:spPr>
          <a:xfrm rot="5400000">
            <a:off x="969454" y="3312263"/>
            <a:ext cx="1812308" cy="251611"/>
          </a:xfrm>
          <a:prstGeom prst="triangle">
            <a:avLst/>
          </a:prstGeom>
          <a:pattFill prst="pct70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80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1448" y="111966"/>
            <a:ext cx="12049813" cy="6094913"/>
          </a:xfrm>
          <a:prstGeom prst="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8620" y="186612"/>
            <a:ext cx="2314575" cy="2575444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40576" y="182509"/>
            <a:ext cx="2314575" cy="2575444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8620" y="4478694"/>
            <a:ext cx="2314575" cy="1677247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550367" y="182509"/>
            <a:ext cx="2314575" cy="1515662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50367" y="1781302"/>
            <a:ext cx="2314575" cy="3275890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58619" y="2845187"/>
            <a:ext cx="2314575" cy="1568193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2199" y="5140324"/>
            <a:ext cx="4731973" cy="1015618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949597" y="2757952"/>
            <a:ext cx="2314575" cy="2299239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49597" y="182509"/>
            <a:ext cx="2314575" cy="249231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341344" y="182508"/>
            <a:ext cx="2314575" cy="1385035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41343" y="1650674"/>
            <a:ext cx="2314575" cy="1385035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41343" y="3118840"/>
            <a:ext cx="2314575" cy="3037101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9740576" y="2841084"/>
            <a:ext cx="2314575" cy="2132132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9740576" y="5056347"/>
            <a:ext cx="2314575" cy="1099594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801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F6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 rot="5400000">
            <a:off x="5438194" y="-5209593"/>
            <a:ext cx="1315614" cy="11734804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entagon 7"/>
          <p:cNvSpPr/>
          <p:nvPr userDrawn="1"/>
        </p:nvSpPr>
        <p:spPr>
          <a:xfrm rot="5400000">
            <a:off x="5506059" y="-5124618"/>
            <a:ext cx="1179882" cy="11513979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010" y="42430"/>
            <a:ext cx="11513980" cy="737605"/>
          </a:xfrm>
        </p:spPr>
        <p:txBody>
          <a:bodyPr/>
          <a:lstStyle>
            <a:lvl1pPr algn="ctr">
              <a:defRPr b="1">
                <a:solidFill>
                  <a:srgbClr val="F6F6EE"/>
                </a:solidFill>
                <a:latin typeface="Chaparral Pro Light" panose="02060403030505090203" pitchFamily="18" charset="-18"/>
                <a:cs typeface="Aharoni" panose="02010803020104030203" pitchFamily="2" charset="-79"/>
              </a:defRPr>
            </a:lvl1pPr>
          </a:lstStyle>
          <a:p>
            <a:endParaRPr lang="pl-PL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92082" y="658903"/>
            <a:ext cx="3610947" cy="36746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6F6EE"/>
                </a:solidFill>
                <a:latin typeface="Chaparral Pro Light" panose="02060403030505090203" pitchFamily="18" charset="-18"/>
              </a:defRPr>
            </a:lvl1pPr>
          </a:lstStyle>
          <a:p>
            <a:pPr lvl="0"/>
            <a:r>
              <a:rPr lang="pl-PL" dirty="0" smtClean="0"/>
              <a:t>coś</a:t>
            </a:r>
            <a:endParaRPr lang="pl-PL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entagon 13"/>
          <p:cNvSpPr/>
          <p:nvPr userDrawn="1"/>
        </p:nvSpPr>
        <p:spPr>
          <a:xfrm rot="10800000">
            <a:off x="11551298" y="6239072"/>
            <a:ext cx="650033" cy="618928"/>
          </a:xfrm>
          <a:prstGeom prst="homePlate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entagon 14"/>
          <p:cNvSpPr/>
          <p:nvPr userDrawn="1"/>
        </p:nvSpPr>
        <p:spPr>
          <a:xfrm rot="10800000">
            <a:off x="11616612" y="6267368"/>
            <a:ext cx="561304" cy="558440"/>
          </a:xfrm>
          <a:prstGeom prst="homePlate">
            <a:avLst/>
          </a:prstGeom>
          <a:noFill/>
          <a:ln w="19050">
            <a:solidFill>
              <a:srgbClr val="EA9E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408" y="6354400"/>
            <a:ext cx="455645" cy="365125"/>
          </a:xfrm>
        </p:spPr>
        <p:txBody>
          <a:bodyPr/>
          <a:lstStyle>
            <a:lvl1pPr>
              <a:defRPr sz="2400">
                <a:solidFill>
                  <a:srgbClr val="F6F6EE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pl-PL" dirty="0" smtClean="0"/>
              <a:t>22</a:t>
            </a:r>
            <a:endParaRPr lang="pl-PL" dirty="0"/>
          </a:p>
        </p:txBody>
      </p:sp>
      <p:sp>
        <p:nvSpPr>
          <p:cNvPr id="16" name="Isosceles Triangle 15"/>
          <p:cNvSpPr/>
          <p:nvPr userDrawn="1"/>
        </p:nvSpPr>
        <p:spPr>
          <a:xfrm rot="10800000">
            <a:off x="4469362" y="1022142"/>
            <a:ext cx="3253275" cy="149295"/>
          </a:xfrm>
          <a:prstGeom prst="triangle">
            <a:avLst/>
          </a:prstGeom>
          <a:pattFill prst="pct70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Right Triangle 16"/>
          <p:cNvSpPr/>
          <p:nvPr userDrawn="1"/>
        </p:nvSpPr>
        <p:spPr>
          <a:xfrm>
            <a:off x="228597" y="694587"/>
            <a:ext cx="5892286" cy="658657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273695" y="780036"/>
            <a:ext cx="4932787" cy="516920"/>
          </a:xfrm>
          <a:prstGeom prst="rtTriangle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19" name="Right Triangle 18"/>
          <p:cNvSpPr/>
          <p:nvPr userDrawn="1"/>
        </p:nvSpPr>
        <p:spPr>
          <a:xfrm flipH="1">
            <a:off x="6120883" y="694587"/>
            <a:ext cx="5842518" cy="658657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5"/>
          </p:nvPr>
        </p:nvSpPr>
        <p:spPr>
          <a:xfrm flipH="1">
            <a:off x="7035282" y="765791"/>
            <a:ext cx="4872913" cy="531361"/>
          </a:xfrm>
          <a:prstGeom prst="rtTriangle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40569" y="1461293"/>
            <a:ext cx="2314575" cy="2575444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0568" y="4091160"/>
            <a:ext cx="2314575" cy="1525869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746313" y="1461293"/>
            <a:ext cx="2114941" cy="3275890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746312" y="4795538"/>
            <a:ext cx="2114941" cy="1568193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952421" y="1461293"/>
            <a:ext cx="2314575" cy="2575444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2420" y="4091160"/>
            <a:ext cx="2314575" cy="1525869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358161" y="1456353"/>
            <a:ext cx="2037765" cy="4889100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487091" y="1461293"/>
            <a:ext cx="2314575" cy="2575444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487090" y="4091160"/>
            <a:ext cx="2314575" cy="1525869"/>
          </a:xfrm>
          <a:prstGeom prst="round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1AC5E-C89D-4BB2-8573-04B4BA7C63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74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6" r:id="rId4"/>
    <p:sldLayoutId id="2147483668" r:id="rId5"/>
    <p:sldLayoutId id="2147483662" r:id="rId6"/>
    <p:sldLayoutId id="2147483667" r:id="rId7"/>
    <p:sldLayoutId id="2147483664" r:id="rId8"/>
    <p:sldLayoutId id="2147483665" r:id="rId9"/>
    <p:sldLayoutId id="2147483660" r:id="rId10"/>
    <p:sldLayoutId id="2147483661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facebook.com/SpartanieDzieciom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35.png"/><Relationship Id="rId5" Type="http://schemas.openxmlformats.org/officeDocument/2006/relationships/image" Target="../media/image40.jpeg"/><Relationship Id="rId10" Type="http://schemas.openxmlformats.org/officeDocument/2006/relationships/image" Target="../media/image34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video" Target="NULL" TargetMode="Externa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Spartanie Dzieciom – Biegniemy dla </a:t>
            </a:r>
            <a:r>
              <a:rPr lang="pl-PL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Stasia</a:t>
            </a:r>
            <a:r>
              <a:rPr lang="pl-PL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36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pl-PL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Wyróżniają </a:t>
            </a:r>
            <a:r>
              <a:rPr lang="pl-PL" sz="1800" b="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się z tłumu jak mało kto. Na starcie widać wyłącznie ich tarcze, </a:t>
            </a: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włócznie</a:t>
            </a:r>
            <a:r>
              <a:rPr lang="pl-PL" sz="1800" b="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, hełmy z pióropuszem i gołe torsy. Jak mało kto, </a:t>
            </a: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są </a:t>
            </a:r>
            <a:r>
              <a:rPr lang="pl-PL" sz="1800" b="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silni i niepokonani. Jednak, gdy dobiegają do mety coś w nich pęka. </a:t>
            </a: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l-PL" sz="1800" b="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Widząc </a:t>
            </a:r>
            <a:r>
              <a:rPr lang="pl-PL" sz="1800" b="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uśmiech na twarzy dziecka są szczęśliwi, ... że przez hełmy nie widać łez.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8" r="23558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98" b="15198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70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Buzz o Spartanach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8" name="Picture Placeholder 2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18" b="68590"/>
          <a:stretch/>
        </p:blipFill>
        <p:spPr/>
      </p:pic>
      <p:pic>
        <p:nvPicPr>
          <p:cNvPr id="30" name="Picture Placeholder 2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t="26808" r="-191" b="65914"/>
          <a:stretch/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08" r="6886"/>
          <a:stretch/>
        </p:blipFill>
        <p:spPr/>
      </p:pic>
      <p:pic>
        <p:nvPicPr>
          <p:cNvPr id="24" name="Picture Placeholder 23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42" r="25542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" t="50282" r="-441" b="596"/>
          <a:stretch/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5" r="6895"/>
          <a:stretch>
            <a:fillRect/>
          </a:stretch>
        </p:blipFill>
        <p:spPr>
          <a:xfrm>
            <a:off x="4950864" y="3634130"/>
            <a:ext cx="2314575" cy="1525869"/>
          </a:xfrm>
        </p:spPr>
      </p:pic>
      <p:pic>
        <p:nvPicPr>
          <p:cNvPr id="35" name="Picture Placeholder 34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2" r="45632"/>
          <a:stretch/>
        </p:blipFill>
        <p:spPr/>
      </p:pic>
      <p:pic>
        <p:nvPicPr>
          <p:cNvPr id="38" name="Picture Placeholder 37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5" t="-362" r="12618" b="362"/>
          <a:stretch/>
        </p:blipFill>
        <p:spPr/>
      </p:pic>
      <p:sp>
        <p:nvSpPr>
          <p:cNvPr id="16" name="Rounded Rectangle 15"/>
          <p:cNvSpPr/>
          <p:nvPr/>
        </p:nvSpPr>
        <p:spPr>
          <a:xfrm>
            <a:off x="339010" y="5681840"/>
            <a:ext cx="2316133" cy="681892"/>
          </a:xfrm>
          <a:prstGeom prst="roundRect">
            <a:avLst/>
          </a:prstGeom>
          <a:solidFill>
            <a:srgbClr val="8AB83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-320889" y="5645397"/>
            <a:ext cx="3637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Pozyskaliśmy 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 nowych </a:t>
            </a:r>
            <a:b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fanów</a:t>
            </a: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 Facebooku i to </a:t>
            </a:r>
            <a:b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bez żadnej reklamy!</a:t>
            </a:r>
            <a:endParaRPr lang="pl-PL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8701" y="3362238"/>
            <a:ext cx="2316133" cy="681892"/>
          </a:xfrm>
          <a:prstGeom prst="roundRect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354147" y="3324128"/>
            <a:ext cx="2315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Wpis na profilu 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Tomasza Karolaka</a:t>
            </a: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zobaczyło ponad 15 tys. osób!</a:t>
            </a:r>
            <a:endParaRPr lang="pl-PL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7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3" r="4683"/>
          <a:stretch>
            <a:fillRect/>
          </a:stretch>
        </p:blipFill>
        <p:spPr/>
      </p:pic>
      <p:sp>
        <p:nvSpPr>
          <p:cNvPr id="36" name="Rounded Rectangle 35"/>
          <p:cNvSpPr/>
          <p:nvPr/>
        </p:nvSpPr>
        <p:spPr>
          <a:xfrm>
            <a:off x="4950859" y="5220666"/>
            <a:ext cx="2316133" cy="1128815"/>
          </a:xfrm>
          <a:prstGeom prst="roundRect">
            <a:avLst/>
          </a:prstGeom>
          <a:solidFill>
            <a:srgbClr val="4FB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TextBox 36"/>
          <p:cNvSpPr txBox="1"/>
          <p:nvPr/>
        </p:nvSpPr>
        <p:spPr>
          <a:xfrm>
            <a:off x="4967769" y="5292466"/>
            <a:ext cx="2314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Youtubie </a:t>
            </a:r>
            <a:r>
              <a:rPr lang="pl-PL" sz="1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prof. Jerzy Bralczyk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wyjaśnił odmianę słowa „Spartanin”.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Wykład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spotkał się z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pozytywną reakcją ze strony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mediów.</a:t>
            </a:r>
            <a:endParaRPr lang="pl-PL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://s3.cdn02.imgwykop.pl/static/wykoppl/img/dev/logo_wykop_1000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9062" y="3675560"/>
            <a:ext cx="1430629" cy="3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9488648" y="5153301"/>
            <a:ext cx="2312828" cy="1194205"/>
          </a:xfrm>
          <a:prstGeom prst="roundRect">
            <a:avLst/>
          </a:prstGeom>
          <a:solidFill>
            <a:srgbClr val="2F82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TextBox 41"/>
          <p:cNvSpPr txBox="1"/>
          <p:nvPr/>
        </p:nvSpPr>
        <p:spPr>
          <a:xfrm>
            <a:off x="9471738" y="5197846"/>
            <a:ext cx="23145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Dzięki akcji viralowej na Wykopie w ciągu 2 godz. filmik o akcji Spartan obejrzało 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ponad 7,5 tys. osób!</a:t>
            </a:r>
            <a:endParaRPr lang="pl-PL" sz="105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Picture Placeholder 42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43" b="11943"/>
          <a:stretch>
            <a:fillRect/>
          </a:stretch>
        </p:blipFill>
        <p:spPr>
          <a:xfrm>
            <a:off x="9486900" y="4090988"/>
            <a:ext cx="2314575" cy="1008062"/>
          </a:xfrm>
        </p:spPr>
      </p:pic>
      <p:pic>
        <p:nvPicPr>
          <p:cNvPr id="27" name="Picture Placeholder 15"/>
          <p:cNvPicPr>
            <a:picLocks noGrp="1" noChangeAspect="1"/>
          </p:cNvPicPr>
          <p:nvPr>
            <p:ph type="pic" sz="quarter" idx="20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98" b="8898"/>
          <a:stretch>
            <a:fillRect/>
          </a:stretch>
        </p:blipFill>
        <p:spPr>
          <a:xfrm>
            <a:off x="4953000" y="1460500"/>
            <a:ext cx="2314575" cy="2112963"/>
          </a:xfrm>
        </p:spPr>
      </p:pic>
      <p:sp>
        <p:nvSpPr>
          <p:cNvPr id="2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5" b="3905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1" b="3061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1" b="3061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3" b="253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2" b="2972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" b="2881"/>
          <a:stretch>
            <a:fillRect/>
          </a:stretch>
        </p:blipFill>
        <p:spPr/>
      </p:pic>
      <p:sp>
        <p:nvSpPr>
          <p:cNvPr id="15" name="Title 2"/>
          <p:cNvSpPr txBox="1">
            <a:spLocks/>
          </p:cNvSpPr>
          <p:nvPr/>
        </p:nvSpPr>
        <p:spPr>
          <a:xfrm rot="16200000">
            <a:off x="-1653384" y="2949192"/>
            <a:ext cx="4747997" cy="7376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Znani dla Spartan</a:t>
            </a:r>
            <a:endParaRPr lang="pl-PL" dirty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93002" y="475125"/>
            <a:ext cx="1831234" cy="17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Iwona Guzowska</a:t>
            </a:r>
            <a:endParaRPr lang="pl-PL" sz="1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Przekazała koszulki </a:t>
            </a:r>
            <a:b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autografem na charytatywną licytację dla Stasia. Podpisała również obrazy </a:t>
            </a:r>
            <a:b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wizerunkiem Stasia </a:t>
            </a:r>
            <a:b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Spartan, które również wylicytowano.</a:t>
            </a:r>
          </a:p>
          <a:p>
            <a:pPr algn="ctr"/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817133" y="475125"/>
            <a:ext cx="1831234" cy="17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Prof. Jerzy Bralczyk</a:t>
            </a:r>
          </a:p>
          <a:p>
            <a:pPr algn="ctr"/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Specjalnie na potrzeby akcji </a:t>
            </a: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przygotował </a:t>
            </a: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mini-wykład, w którym wyjaśnił </a:t>
            </a:r>
            <a:r>
              <a:rPr lang="pl-PL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przed kamerą zasadę </a:t>
            </a: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odmiany słowa „Spartanin”.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693002" y="2426920"/>
            <a:ext cx="1831234" cy="17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Tomasz Karolak</a:t>
            </a:r>
            <a:endParaRPr lang="pl-PL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Opublikował na swoim fanpage’u na Facebooku wpis na temat Spartan. Zobaczyło go ponad 15 tys. internautów! 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17133" y="2426920"/>
            <a:ext cx="1831234" cy="17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Anna Maria Jopek</a:t>
            </a:r>
            <a:endParaRPr lang="pl-PL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Przekazała </a:t>
            </a:r>
            <a:r>
              <a:rPr lang="pl-PL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prawa autorskie do swojego utworu „Tylko tak mogło być</a:t>
            </a: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”. 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93002" y="4490768"/>
            <a:ext cx="1831234" cy="17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Jerzy Dudek</a:t>
            </a:r>
            <a:endParaRPr lang="pl-PL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Spotkał się ze Stasiem i Spartanami na miejscu w Krakowie. Udzielił Spartanom publicznego wsparcia.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817133" y="4490767"/>
            <a:ext cx="1831234" cy="1782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Grzegorz Markowski</a:t>
            </a:r>
            <a:endParaRPr lang="pl-PL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Dzięki niemu materiał o Spartanach pojawił się w Szkle Kontakowym </a:t>
            </a:r>
            <a:b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aż </a:t>
            </a:r>
            <a:r>
              <a:rPr lang="pl-PL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razy!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4088">
            <a:off x="10646970" y="4760136"/>
            <a:ext cx="1012135" cy="18977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0186">
            <a:off x="10419956" y="3822829"/>
            <a:ext cx="1042619" cy="1954911"/>
          </a:xfrm>
          <a:prstGeom prst="rect">
            <a:avLst/>
          </a:prstGeom>
        </p:spPr>
      </p:pic>
      <p:sp>
        <p:nvSpPr>
          <p:cNvPr id="24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67" y="4309879"/>
            <a:ext cx="2727456" cy="1783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714" y="1572617"/>
            <a:ext cx="2430841" cy="1958263"/>
          </a:xfrm>
          <a:prstGeom prst="rect">
            <a:avLst/>
          </a:prstGeo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2" b="572"/>
          <a:stretch>
            <a:fillRect/>
          </a:stretch>
        </p:blipFill>
        <p:spPr>
          <a:xfrm rot="21057383">
            <a:off x="2163704" y="4632072"/>
            <a:ext cx="2314575" cy="1716088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8" r="14138"/>
          <a:stretch>
            <a:fillRect/>
          </a:stretch>
        </p:blipFill>
        <p:spPr>
          <a:xfrm>
            <a:off x="6927075" y="4211548"/>
            <a:ext cx="2314575" cy="1833563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57" r="13257"/>
          <a:stretch>
            <a:fillRect/>
          </a:stretch>
        </p:blipFill>
        <p:spPr>
          <a:xfrm>
            <a:off x="470091" y="1829507"/>
            <a:ext cx="2114941" cy="3275890"/>
          </a:xfrm>
        </p:spPr>
      </p:pic>
      <p:sp>
        <p:nvSpPr>
          <p:cNvPr id="27" name="Rounded Rectangle 26"/>
          <p:cNvSpPr/>
          <p:nvPr/>
        </p:nvSpPr>
        <p:spPr>
          <a:xfrm rot="1215377">
            <a:off x="2044015" y="2057353"/>
            <a:ext cx="3104624" cy="2764114"/>
          </a:xfrm>
          <a:prstGeom prst="roundRect">
            <a:avLst/>
          </a:prstGeom>
          <a:solidFill>
            <a:srgbClr val="EAB6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46" b="25368"/>
          <a:stretch/>
        </p:blipFill>
        <p:spPr>
          <a:xfrm>
            <a:off x="9221850" y="1546301"/>
            <a:ext cx="2314575" cy="1958975"/>
          </a:xfrm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2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4" r="6514"/>
          <a:stretch>
            <a:fillRect/>
          </a:stretch>
        </p:blipFill>
        <p:spPr>
          <a:xfrm>
            <a:off x="7365577" y="2660726"/>
            <a:ext cx="2038350" cy="16891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Spartanie rozchwytywani</a:t>
            </a:r>
          </a:p>
        </p:txBody>
      </p:sp>
      <p:pic>
        <p:nvPicPr>
          <p:cNvPr id="31" name="Picture Placeholder 3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98" b="69844"/>
          <a:stretch/>
        </p:blipFill>
        <p:spPr/>
      </p:pic>
      <p:sp>
        <p:nvSpPr>
          <p:cNvPr id="26" name="Rounded Rectangle 25"/>
          <p:cNvSpPr/>
          <p:nvPr/>
        </p:nvSpPr>
        <p:spPr>
          <a:xfrm>
            <a:off x="8719028" y="3474562"/>
            <a:ext cx="3223367" cy="2732954"/>
          </a:xfrm>
          <a:prstGeom prst="roundRect">
            <a:avLst/>
          </a:prstGeom>
          <a:solidFill>
            <a:srgbClr val="4FB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6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2" b="3752"/>
          <a:stretch>
            <a:fillRect/>
          </a:stretch>
        </p:blipFill>
        <p:spPr>
          <a:xfrm rot="1152791">
            <a:off x="2113063" y="2142422"/>
            <a:ext cx="2924175" cy="2576513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9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" b="551"/>
          <a:stretch>
            <a:fillRect/>
          </a:stretch>
        </p:blipFill>
        <p:spPr>
          <a:xfrm rot="760426">
            <a:off x="7327281" y="1649581"/>
            <a:ext cx="2114941" cy="1568193"/>
          </a:xfrm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" r="11377"/>
          <a:stretch/>
        </p:blipFill>
        <p:spPr>
          <a:xfrm>
            <a:off x="8822453" y="3552784"/>
            <a:ext cx="3030537" cy="2576513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sz="quarter" idx="17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9" b="6059"/>
          <a:stretch>
            <a:fillRect/>
          </a:stretch>
        </p:blipFill>
        <p:spPr>
          <a:xfrm rot="20568211">
            <a:off x="3533224" y="1612263"/>
            <a:ext cx="2314575" cy="1525869"/>
          </a:xfrm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5" b="70753"/>
          <a:stretch/>
        </p:blipFill>
        <p:spPr/>
      </p:pic>
      <p:pic>
        <p:nvPicPr>
          <p:cNvPr id="36" name="Picture Placeholder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" b="231"/>
          <a:stretch>
            <a:fillRect/>
          </a:stretch>
        </p:blipFill>
        <p:spPr>
          <a:xfrm>
            <a:off x="4390098" y="4318173"/>
            <a:ext cx="2645184" cy="1961359"/>
          </a:xfrm>
          <a:prstGeom prst="round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4394970" y="2745302"/>
            <a:ext cx="3117938" cy="1553121"/>
          </a:xfrm>
          <a:prstGeom prst="roundRect">
            <a:avLst/>
          </a:prstGeom>
          <a:solidFill>
            <a:srgbClr val="4D6AA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TextBox 40"/>
          <p:cNvSpPr txBox="1"/>
          <p:nvPr/>
        </p:nvSpPr>
        <p:spPr>
          <a:xfrm>
            <a:off x="4424220" y="2802694"/>
            <a:ext cx="3077134" cy="141577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SPARTANIE POJAWILI SIĘ </a:t>
            </a:r>
            <a:b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NAJWIĘKSZYCH POLSKICH MEDIACH. </a:t>
            </a:r>
            <a:r>
              <a:rPr lang="pl-PL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EKWIWALENT REKLAMOWY AKCJI PRZEKROCZYŁ 500 000 ZŁ</a:t>
            </a:r>
            <a:endParaRPr lang="pl-PL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197943" y="5714005"/>
            <a:ext cx="2865490" cy="746796"/>
          </a:xfrm>
          <a:prstGeom prst="roundRect">
            <a:avLst/>
          </a:prstGeom>
          <a:solidFill>
            <a:srgbClr val="4FB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TextBox 42"/>
          <p:cNvSpPr txBox="1"/>
          <p:nvPr/>
        </p:nvSpPr>
        <p:spPr>
          <a:xfrm>
            <a:off x="8197943" y="5722136"/>
            <a:ext cx="2827990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Spartanie </a:t>
            </a:r>
            <a:r>
              <a:rPr lang="pl-PL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pojawili się na okładce </a:t>
            </a: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METRA – 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nakład </a:t>
            </a:r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prawie 300 tys. egzemplarzy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pl-PL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40526">
            <a:off x="484633" y="4315596"/>
            <a:ext cx="1282722" cy="2239137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436804" y="4424465"/>
            <a:ext cx="2865490" cy="880507"/>
          </a:xfrm>
          <a:prstGeom prst="roundRect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TextBox 46"/>
          <p:cNvSpPr txBox="1"/>
          <p:nvPr/>
        </p:nvSpPr>
        <p:spPr>
          <a:xfrm>
            <a:off x="1490926" y="4386987"/>
            <a:ext cx="282799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Akcja Spartan pojawiła się </a:t>
            </a:r>
            <a:b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głównym wydaniu </a:t>
            </a:r>
            <a:r>
              <a:rPr lang="pl-PL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niedzielnych </a:t>
            </a: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Faktów (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średnia oglądalność </a:t>
            </a:r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2,855 mln </a:t>
            </a:r>
            <a:r>
              <a:rPr lang="pl-PL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widzów)</a:t>
            </a:r>
            <a:endParaRPr lang="pl-PL" sz="1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Spartański sukces!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24835652"/>
              </p:ext>
            </p:extLst>
          </p:nvPr>
        </p:nvGraphicFramePr>
        <p:xfrm>
          <a:off x="2032000" y="121922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lowchart: Connector 6"/>
          <p:cNvSpPr/>
          <p:nvPr/>
        </p:nvSpPr>
        <p:spPr>
          <a:xfrm>
            <a:off x="7892537" y="1324355"/>
            <a:ext cx="485192" cy="485192"/>
          </a:xfrm>
          <a:prstGeom prst="flowChartConnector">
            <a:avLst/>
          </a:prstGeom>
          <a:solidFill>
            <a:srgbClr val="4FB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Flowchart: Connector 7"/>
          <p:cNvSpPr/>
          <p:nvPr/>
        </p:nvSpPr>
        <p:spPr>
          <a:xfrm>
            <a:off x="3048000" y="2439539"/>
            <a:ext cx="485192" cy="485192"/>
          </a:xfrm>
          <a:prstGeom prst="flowChartConnector">
            <a:avLst/>
          </a:prstGeom>
          <a:solidFill>
            <a:srgbClr val="8AB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Flowchart: Connector 8"/>
          <p:cNvSpPr/>
          <p:nvPr/>
        </p:nvSpPr>
        <p:spPr>
          <a:xfrm>
            <a:off x="8644097" y="2510229"/>
            <a:ext cx="485192" cy="485192"/>
          </a:xfrm>
          <a:prstGeom prst="flowChartConnector">
            <a:avLst/>
          </a:prstGeom>
          <a:solidFill>
            <a:srgbClr val="A52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Flowchart: Connector 9"/>
          <p:cNvSpPr/>
          <p:nvPr/>
        </p:nvSpPr>
        <p:spPr>
          <a:xfrm>
            <a:off x="4130352" y="1285820"/>
            <a:ext cx="485192" cy="485192"/>
          </a:xfrm>
          <a:prstGeom prst="flowChartConnector">
            <a:avLst/>
          </a:prstGeom>
          <a:solidFill>
            <a:srgbClr val="EA9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295469" y="2482588"/>
            <a:ext cx="276186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700" b="1" dirty="0" smtClean="0">
                <a:solidFill>
                  <a:srgbClr val="8AB83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Ponad 500 000 zł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Tyle wyniósł ekwiwalent reklamowy akcji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Wzmożona komunikacja z mediami trwała zaledwie przez okres 3 tygodni.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</a:t>
            </a:r>
            <a:r>
              <a:rPr lang="pl-PL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racji tego, że projekt obsługiwano na zasadach pro bono, z tytułu </a:t>
            </a:r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obsługi PR </a:t>
            </a:r>
            <a:r>
              <a:rPr lang="pl-PL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„Spartanie Dzieciom” nie ponieśli żadnych kosztów!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29289" y="2581197"/>
            <a:ext cx="283961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A52A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sponsorów</a:t>
            </a:r>
          </a:p>
          <a:p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Sesja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zdjęciowa, transport do Krakowa, produkcja materiałów promocyjnych,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tj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spotu, plakatów,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roll-upów,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ulotek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wszystko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wiele innych rzeczy sfinansowali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pozyskani sponsorzy.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5976" y="1307048"/>
            <a:ext cx="32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EA9E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celebrytów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dzięki nim akcja Spartan trafiła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jeszcze większej liczby osób.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7729" y="1355188"/>
            <a:ext cx="3609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4FB5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Protezy za 20 000 zł</a:t>
            </a:r>
          </a:p>
          <a:p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Zbiórka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pieniędzy dla Stasia zakończyła się pełnym sukcesem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13684" y="4288247"/>
            <a:ext cx="289475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EAB6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nowych Spartan</a:t>
            </a:r>
          </a:p>
          <a:p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Bycie Spartaninem wiąże się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poświęceniem graniczącym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niemożliwością. Nie każdy przecież jest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stanie przebiec morderczy dystans maratonu w zbroi spartańskiej, która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każdym kolejnym kilometrem staje się coraz cięższa! 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8702359" y="4241637"/>
            <a:ext cx="485192" cy="485192"/>
          </a:xfrm>
          <a:prstGeom prst="flowChartConnector">
            <a:avLst/>
          </a:prstGeom>
          <a:solidFill>
            <a:srgbClr val="EAB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val 16"/>
          <p:cNvSpPr/>
          <p:nvPr/>
        </p:nvSpPr>
        <p:spPr>
          <a:xfrm>
            <a:off x="3775788" y="1604862"/>
            <a:ext cx="4640339" cy="4702585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Flowchart: Connector 17"/>
          <p:cNvSpPr/>
          <p:nvPr/>
        </p:nvSpPr>
        <p:spPr>
          <a:xfrm>
            <a:off x="7623653" y="6028761"/>
            <a:ext cx="485192" cy="485192"/>
          </a:xfrm>
          <a:prstGeom prst="flowChartConnector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TextBox 18"/>
          <p:cNvSpPr txBox="1"/>
          <p:nvPr/>
        </p:nvSpPr>
        <p:spPr>
          <a:xfrm>
            <a:off x="8108845" y="5965927"/>
            <a:ext cx="31934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 fanów</a:t>
            </a:r>
          </a:p>
          <a:p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tyle wzrosła liczba fanów na Facebooku.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 wydaliśmy na to ani złotówki!</a:t>
            </a:r>
            <a:endParaRPr lang="pl-PL" sz="11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3121223" y="4851065"/>
            <a:ext cx="485192" cy="485192"/>
          </a:xfrm>
          <a:prstGeom prst="flowChartConnector">
            <a:avLst/>
          </a:prstGeom>
          <a:solidFill>
            <a:srgbClr val="4D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extBox 20"/>
          <p:cNvSpPr txBox="1"/>
          <p:nvPr/>
        </p:nvSpPr>
        <p:spPr>
          <a:xfrm>
            <a:off x="115330" y="4910204"/>
            <a:ext cx="300589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700" b="1" dirty="0" smtClean="0">
                <a:solidFill>
                  <a:srgbClr val="4D6AA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biegi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Oprócz głównego biegu kampanii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Cracovia Maraton zorganizowano również cykl charytatywnych biegów w stolicy. </a:t>
            </a:r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Brali </a:t>
            </a:r>
            <a:b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nich udział biegacze, działacze społeczni, a nawet dziennikarze!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Podczas biegów Spartanie uczyli swojego bojowego tańca – Haki, można było przetestować bieg w zbroi i wylicytować spartańskie koszulki.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02220" y="1347788"/>
            <a:ext cx="3305" cy="258973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32185" y="2208206"/>
            <a:ext cx="2171687" cy="1729312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580645" y="3937518"/>
            <a:ext cx="2515312" cy="567754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394916" y="4792289"/>
            <a:ext cx="3439112" cy="737605"/>
          </a:xfrm>
          <a:prstGeom prst="roundRect">
            <a:avLst/>
          </a:prstGeom>
          <a:solidFill>
            <a:srgbClr val="2F828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6F6EE"/>
                </a:solidFill>
                <a:latin typeface="Chaparral Pro Light" panose="02060403030505090203" pitchFamily="18" charset="-18"/>
                <a:ea typeface="+mj-ea"/>
                <a:cs typeface="Aharoni" panose="02010803020104030203" pitchFamily="2" charset="-79"/>
              </a:defRPr>
            </a:lvl1pPr>
          </a:lstStyle>
          <a:p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Posłuchajcie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spartańskiego przeboju </a:t>
            </a: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247" y="699074"/>
            <a:ext cx="11513980" cy="737605"/>
          </a:xfrm>
        </p:spPr>
        <p:txBody>
          <a:bodyPr>
            <a:noAutofit/>
          </a:bodyPr>
          <a:lstStyle/>
          <a:p>
            <a:r>
              <a:rPr lang="pl-PL" sz="1800" dirty="0">
                <a:latin typeface="Segoe UI" panose="020B0502040204020203" pitchFamily="34" charset="0"/>
                <a:cs typeface="Segoe UI" panose="020B0502040204020203" pitchFamily="34" charset="0"/>
              </a:rPr>
              <a:t>„Spartanie Dzieciom” stali się symbolem charytatywnego biegania w Polsce, a zawody z ich udziałem nabrały zupełnie innego wymiaru. Spartanie w dalszym ciągu będą pomagać niepełnosprawnym dzieciom biorąc udział w biegach</a:t>
            </a:r>
            <a:r>
              <a:rPr lang="pl-PL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l-PL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8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Grupa rozpoczęła </a:t>
            </a:r>
            <a:r>
              <a:rPr lang="pl-PL" sz="1600" b="0" dirty="0">
                <a:latin typeface="Segoe UI" panose="020B0502040204020203" pitchFamily="34" charset="0"/>
                <a:cs typeface="Segoe UI" panose="020B0502040204020203" pitchFamily="34" charset="0"/>
              </a:rPr>
              <a:t>właśnie nową </a:t>
            </a:r>
            <a: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zbiórkę. Zbierają na zajęcia </a:t>
            </a:r>
            <a:b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z </a:t>
            </a:r>
            <a:r>
              <a:rPr lang="pl-PL" sz="1600" b="0" dirty="0">
                <a:latin typeface="Segoe UI" panose="020B0502040204020203" pitchFamily="34" charset="0"/>
                <a:cs typeface="Segoe UI" panose="020B0502040204020203" pitchFamily="34" charset="0"/>
              </a:rPr>
              <a:t>dogoterapii dla dzieci z porażeniem </a:t>
            </a:r>
            <a: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mózgowym</a:t>
            </a:r>
            <a:r>
              <a:rPr lang="pl-PL" sz="1600" b="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Liczymy na Wasze wielkie serca!</a:t>
            </a:r>
            <a:br>
              <a:rPr lang="pl-PL" sz="1600" b="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l-PL" sz="1800" b="0" dirty="0"/>
          </a:p>
        </p:txBody>
      </p:sp>
      <p:sp>
        <p:nvSpPr>
          <p:cNvPr id="12" name="Rounded Rectangle 11"/>
          <p:cNvSpPr/>
          <p:nvPr/>
        </p:nvSpPr>
        <p:spPr>
          <a:xfrm>
            <a:off x="6897570" y="2873829"/>
            <a:ext cx="2316133" cy="1959428"/>
          </a:xfrm>
          <a:prstGeom prst="roundRect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Placeholder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5" b="6127"/>
          <a:stretch/>
        </p:blipFill>
        <p:spPr>
          <a:xfrm>
            <a:off x="1848467" y="2137327"/>
            <a:ext cx="3832225" cy="4441825"/>
          </a:xfrm>
          <a:prstGeom prst="roundRect">
            <a:avLst/>
          </a:prstGeom>
        </p:spPr>
      </p:pic>
      <p:pic>
        <p:nvPicPr>
          <p:cNvPr id="1026" name="Picture 2" descr="http://runswithmarkers.files.wordpress.com/2012/12/transparent-facebook-logo-ic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305" y="5647370"/>
            <a:ext cx="502654" cy="50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19799" y="5529894"/>
            <a:ext cx="4386949" cy="737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6F6EE"/>
                </a:solidFill>
                <a:latin typeface="Chaparral Pro Light" panose="02060403030505090203" pitchFamily="18" charset="-18"/>
                <a:ea typeface="+mj-ea"/>
                <a:cs typeface="Aharoni" panose="02010803020104030203" pitchFamily="2" charset="-79"/>
              </a:defRPr>
            </a:lvl1pPr>
          </a:lstStyle>
          <a:p>
            <a:r>
              <a:rPr lang="pl-PL" sz="24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/SpartanieDzieciom</a:t>
            </a:r>
            <a:endParaRPr lang="pl-PL" sz="2400" b="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03 - Spartanie Dzieciom - Sparta oddział silny j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9896" y="3039288"/>
            <a:ext cx="1758048" cy="1758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821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92" r="16292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32" name="Picture Placeholder 3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 r="20131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8" name="Picture Placeholder 2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52" b="13752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" b="875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" b="3125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" r="810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78" b="30678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22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4" b="5144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2" name="Picture Placeholder 21"/>
          <p:cNvPicPr>
            <a:picLocks noGrp="1" noChangeAspect="1"/>
          </p:cNvPicPr>
          <p:nvPr>
            <p:ph type="pic" sz="quarter" idx="23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064" b="30064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34" name="Picture Placeholder 33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18" r="37130"/>
          <a:stretch/>
        </p:blipFill>
        <p:spPr>
          <a:solidFill>
            <a:srgbClr val="F6F6EE">
              <a:alpha val="99000"/>
            </a:srgbClr>
          </a:solidFill>
        </p:spPr>
      </p:pic>
      <p:pic>
        <p:nvPicPr>
          <p:cNvPr id="30" name="Picture Placeholder 29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8" r="13928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pic>
        <p:nvPicPr>
          <p:cNvPr id="26" name="Picture Placeholder 25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45" b="17545"/>
          <a:stretch>
            <a:fillRect/>
          </a:stretch>
        </p:blipFill>
        <p:spPr>
          <a:solidFill>
            <a:srgbClr val="F6F6EE">
              <a:alpha val="99000"/>
            </a:srgbClr>
          </a:solidFill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41885" y="1781301"/>
            <a:ext cx="2307090" cy="3275045"/>
          </a:xfrm>
          <a:prstGeom prst="roundRect">
            <a:avLst/>
          </a:prstGeom>
          <a:solidFill>
            <a:srgbClr val="D5514D"/>
          </a:solidFill>
          <a:effectLst/>
        </p:spPr>
        <p:txBody>
          <a:bodyPr wrap="square" lIns="0" rIns="0" rtlCol="0">
            <a:noAutofit/>
          </a:bodyPr>
          <a:lstStyle/>
          <a:p>
            <a:pPr algn="ctr"/>
            <a:r>
              <a:rPr lang="pl-PL" sz="1400" b="1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Spartanie Dzieciom </a:t>
            </a:r>
            <a:r>
              <a:rPr lang="pl-PL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ruch inny niż wszystkie! Nie </a:t>
            </a:r>
            <a:r>
              <a:rPr lang="pl-PL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jest to </a:t>
            </a:r>
            <a:r>
              <a:rPr lang="pl-PL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projekt, </a:t>
            </a:r>
            <a:r>
              <a:rPr lang="pl-PL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 którym stoi wielka korporacja. Nie jest to kolejna akcja pod tytułem „kilometr za złotówkę”. Spartanie </a:t>
            </a:r>
            <a:r>
              <a:rPr lang="pl-PL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potrzeby serc, z całym oddaniem,</a:t>
            </a:r>
            <a:r>
              <a:rPr lang="pl-PL" sz="14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4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zbierają pieniądze na leczenie, zakup profesjonalnego sprzętu czy lekarstw dla niepełnosprawnych dzieci.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21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50" b="17250"/>
          <a:stretch>
            <a:fillRect/>
          </a:stretch>
        </p:blipFill>
        <p:spPr>
          <a:xfrm>
            <a:off x="4949825" y="182563"/>
            <a:ext cx="2314575" cy="1516062"/>
          </a:xfrm>
        </p:spPr>
      </p:pic>
    </p:spTree>
    <p:extLst>
      <p:ext uri="{BB962C8B-B14F-4D97-AF65-F5344CB8AC3E}">
        <p14:creationId xmlns:p14="http://schemas.microsoft.com/office/powerpoint/2010/main" val="5048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8272064" y="3948514"/>
            <a:ext cx="3316555" cy="1658864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Rounded Rectangle 27"/>
          <p:cNvSpPr/>
          <p:nvPr/>
        </p:nvSpPr>
        <p:spPr>
          <a:xfrm>
            <a:off x="9149625" y="1021872"/>
            <a:ext cx="2791351" cy="2042388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ounded Rectangle 22"/>
          <p:cNvSpPr/>
          <p:nvPr/>
        </p:nvSpPr>
        <p:spPr>
          <a:xfrm>
            <a:off x="1737930" y="4510649"/>
            <a:ext cx="1861043" cy="1899738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ounded Rectangle 7"/>
          <p:cNvSpPr/>
          <p:nvPr/>
        </p:nvSpPr>
        <p:spPr>
          <a:xfrm>
            <a:off x="230541" y="1077480"/>
            <a:ext cx="2916889" cy="2006236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ounded Rectangle 5"/>
          <p:cNvSpPr/>
          <p:nvPr/>
        </p:nvSpPr>
        <p:spPr>
          <a:xfrm>
            <a:off x="4184877" y="1804428"/>
            <a:ext cx="3908639" cy="4456963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Przypadek? Nie sądzę!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Czyli geneza narodzin grupy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Placeholder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42" r="20942"/>
          <a:stretch>
            <a:fillRect/>
          </a:stretch>
        </p:blipFill>
        <p:spPr>
          <a:xfrm>
            <a:off x="4238449" y="1845936"/>
            <a:ext cx="3808412" cy="4368800"/>
          </a:xfrm>
          <a:prstGeom prst="roundRect">
            <a:avLst/>
          </a:prstGeom>
        </p:spPr>
      </p:pic>
      <p:pic>
        <p:nvPicPr>
          <p:cNvPr id="7" name="Picture Placeholder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" r="1223"/>
          <a:stretch>
            <a:fillRect/>
          </a:stretch>
        </p:blipFill>
        <p:spPr>
          <a:xfrm>
            <a:off x="279157" y="1107447"/>
            <a:ext cx="2817813" cy="1925637"/>
          </a:xfrm>
          <a:prstGeom prst="round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 rot="10800000">
            <a:off x="3226836" y="2528583"/>
            <a:ext cx="916711" cy="613860"/>
          </a:xfrm>
          <a:prstGeom prst="bentConnector3">
            <a:avLst/>
          </a:prstGeom>
          <a:ln w="15875">
            <a:solidFill>
              <a:srgbClr val="D55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11"/>
          <p:cNvSpPr/>
          <p:nvPr/>
        </p:nvSpPr>
        <p:spPr>
          <a:xfrm>
            <a:off x="3195036" y="2452125"/>
            <a:ext cx="152913" cy="152913"/>
          </a:xfrm>
          <a:prstGeom prst="flowChartConnector">
            <a:avLst/>
          </a:prstGeom>
          <a:solidFill>
            <a:srgbClr val="D55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46655" y="3042415"/>
            <a:ext cx="3181434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NIEPEŁNOSPRAWNA CÓRKA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Michał Leśniewski, szef grupy, od 12 lat zmaga się z chorobą swojej córki, która urodziła się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porażeniem mózgowym.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oskonale wie, czym jest walka o lepsze życie i nadzieja,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że będzie lepiej!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Placeholder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4" r="4084"/>
          <a:stretch>
            <a:fillRect/>
          </a:stretch>
        </p:blipFill>
        <p:spPr>
          <a:xfrm>
            <a:off x="1796137" y="4573935"/>
            <a:ext cx="1756424" cy="1780465"/>
          </a:xfrm>
          <a:prstGeom prst="round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3731110" y="5535083"/>
            <a:ext cx="393796" cy="168745"/>
          </a:xfrm>
          <a:prstGeom prst="bentConnector3">
            <a:avLst/>
          </a:prstGeom>
          <a:ln w="15875">
            <a:solidFill>
              <a:srgbClr val="D55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3624667" y="5627373"/>
            <a:ext cx="152913" cy="152913"/>
          </a:xfrm>
          <a:prstGeom prst="flowChartConnector">
            <a:avLst/>
          </a:prstGeom>
          <a:solidFill>
            <a:srgbClr val="D55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TextBox 20"/>
          <p:cNvSpPr txBox="1"/>
          <p:nvPr/>
        </p:nvSpPr>
        <p:spPr>
          <a:xfrm>
            <a:off x="-30709" y="4773293"/>
            <a:ext cx="179884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BIEGANIE </a:t>
            </a:r>
            <a:r>
              <a:rPr lang="pl-PL" sz="14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4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4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</a:t>
            </a:r>
            <a:r>
              <a:rPr lang="pl-PL" sz="14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PRZEBRANIACH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Michał od lat biegał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przebraniach, aby zwrócić uwagę na problem dzieci niepełnosprawnych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ich rodzin.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Placeholder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" b="2904"/>
          <a:stretch>
            <a:fillRect/>
          </a:stretch>
        </p:blipFill>
        <p:spPr>
          <a:xfrm>
            <a:off x="9212007" y="1079454"/>
            <a:ext cx="2687638" cy="1927225"/>
          </a:xfrm>
          <a:prstGeom prst="roundRect">
            <a:avLst/>
          </a:prstGeom>
        </p:spPr>
      </p:pic>
      <p:cxnSp>
        <p:nvCxnSpPr>
          <p:cNvPr id="25" name="Elbow Connector 24"/>
          <p:cNvCxnSpPr/>
          <p:nvPr/>
        </p:nvCxnSpPr>
        <p:spPr>
          <a:xfrm rot="10800000" flipV="1">
            <a:off x="8153488" y="2143650"/>
            <a:ext cx="871639" cy="618207"/>
          </a:xfrm>
          <a:prstGeom prst="bentConnector3">
            <a:avLst/>
          </a:prstGeom>
          <a:ln w="15875">
            <a:solidFill>
              <a:srgbClr val="D55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Connector 26"/>
          <p:cNvSpPr/>
          <p:nvPr/>
        </p:nvSpPr>
        <p:spPr>
          <a:xfrm>
            <a:off x="8933986" y="2070265"/>
            <a:ext cx="152913" cy="152913"/>
          </a:xfrm>
          <a:prstGeom prst="flowChartConnector">
            <a:avLst/>
          </a:prstGeom>
          <a:solidFill>
            <a:srgbClr val="D55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TextBox 30"/>
          <p:cNvSpPr txBox="1"/>
          <p:nvPr/>
        </p:nvSpPr>
        <p:spPr>
          <a:xfrm>
            <a:off x="8796866" y="3036152"/>
            <a:ext cx="318143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NIEWIDOCZNY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Działanie w pojedynkę nie przynosiło jednak zamierzonego efektu. W rzece biegaczy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ginęła cała idea! 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Picture Placeholder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77" b="6377"/>
          <a:stretch>
            <a:fillRect/>
          </a:stretch>
        </p:blipFill>
        <p:spPr>
          <a:xfrm>
            <a:off x="8328050" y="3993830"/>
            <a:ext cx="3216275" cy="1558925"/>
          </a:xfrm>
          <a:prstGeom prst="roundRect">
            <a:avLst/>
          </a:prstGeom>
        </p:spPr>
      </p:pic>
      <p:cxnSp>
        <p:nvCxnSpPr>
          <p:cNvPr id="35" name="Elbow Connector 34"/>
          <p:cNvCxnSpPr/>
          <p:nvPr/>
        </p:nvCxnSpPr>
        <p:spPr>
          <a:xfrm rot="10800000" flipV="1">
            <a:off x="7996878" y="5699425"/>
            <a:ext cx="1165147" cy="347072"/>
          </a:xfrm>
          <a:prstGeom prst="bentConnector3">
            <a:avLst/>
          </a:prstGeom>
          <a:ln w="15875">
            <a:solidFill>
              <a:srgbClr val="D55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Connector 35"/>
          <p:cNvSpPr/>
          <p:nvPr/>
        </p:nvSpPr>
        <p:spPr>
          <a:xfrm>
            <a:off x="9070882" y="5626040"/>
            <a:ext cx="152913" cy="152913"/>
          </a:xfrm>
          <a:prstGeom prst="flowChartConnector">
            <a:avLst/>
          </a:prstGeom>
          <a:solidFill>
            <a:srgbClr val="D55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TextBox 39"/>
          <p:cNvSpPr txBox="1"/>
          <p:nvPr/>
        </p:nvSpPr>
        <p:spPr>
          <a:xfrm>
            <a:off x="8379188" y="5590977"/>
            <a:ext cx="3181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300 SPARTAN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Pomysł na stworzenie charytatywnej grupy biegowej narodził się z potrzeby serc </a:t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z bezinteresownej gotowości niesienia pomocy drugiemu człowiekowi. 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151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3392" y="5261281"/>
            <a:ext cx="4397269" cy="1074266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5514D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093009" y="3186502"/>
            <a:ext cx="2887729" cy="3400903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ounded Rectangle 23"/>
          <p:cNvSpPr/>
          <p:nvPr/>
        </p:nvSpPr>
        <p:spPr>
          <a:xfrm>
            <a:off x="5024629" y="3191537"/>
            <a:ext cx="2887729" cy="3400903"/>
          </a:xfrm>
          <a:prstGeom prst="roundRect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Spartanie w słusznej sprawie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432" y="1549255"/>
            <a:ext cx="11737135" cy="45719"/>
          </a:xfrm>
          <a:prstGeom prst="rect">
            <a:avLst/>
          </a:prstGeom>
          <a:solidFill>
            <a:srgbClr val="EA9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27432" y="3082586"/>
            <a:ext cx="11737135" cy="45719"/>
          </a:xfrm>
          <a:prstGeom prst="rect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Box 9"/>
          <p:cNvSpPr txBox="1"/>
          <p:nvPr/>
        </p:nvSpPr>
        <p:spPr>
          <a:xfrm>
            <a:off x="149290" y="1716827"/>
            <a:ext cx="1204271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WEDŁUG DANYCH GŁÓWNEGO URZĘDU STATYSTYCZNEGO </a:t>
            </a:r>
            <a:r>
              <a:rPr lang="pl-PL" sz="4700" b="1" dirty="0" smtClean="0">
                <a:solidFill>
                  <a:srgbClr val="EA9E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NAWET CO 10 POLAK JEST INWALIDĄ!</a:t>
            </a:r>
            <a:endParaRPr lang="pl-PL" sz="4700" b="1" dirty="0">
              <a:solidFill>
                <a:srgbClr val="EA9E9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290" y="3186502"/>
            <a:ext cx="45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Rocznie w Polsce rodzi się około 6% </a:t>
            </a:r>
            <a:br>
              <a:rPr lang="pl-PL" sz="20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2000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dzieci z niepełnosprawnością.</a:t>
            </a:r>
          </a:p>
          <a:p>
            <a:r>
              <a:rPr lang="pl-PL" sz="2000" b="1" dirty="0" smtClean="0">
                <a:solidFill>
                  <a:srgbClr val="EA9E9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DAJE TO PONAD 23 000 DZIECI!</a:t>
            </a:r>
            <a:endParaRPr lang="pl-PL" sz="2000" b="1" dirty="0">
              <a:solidFill>
                <a:srgbClr val="EA9E9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290" y="4104012"/>
            <a:ext cx="45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Polska wciąż jest na początku drogi, jeśli chodzi o regulacje kwestii dotyczących niepełnosprawności. W naszym kraju do tej pory nie powstał żaden plan wczesnej interwencji. Nie ma programu, który objąłby kompleksową opieką zarówno dziecko, jak i najbliższą rodzinę.</a:t>
            </a:r>
          </a:p>
        </p:txBody>
      </p:sp>
      <p:pic>
        <p:nvPicPr>
          <p:cNvPr id="23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07" r="18307"/>
          <a:stretch>
            <a:fillRect/>
          </a:stretch>
        </p:blipFill>
        <p:spPr>
          <a:xfrm>
            <a:off x="5089947" y="3256261"/>
            <a:ext cx="2763837" cy="3270250"/>
          </a:xfrm>
          <a:prstGeom prst="roundRect">
            <a:avLst/>
          </a:prstGeom>
        </p:spPr>
      </p:pic>
      <p:pic>
        <p:nvPicPr>
          <p:cNvPr id="25" name="Picture Placeholder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3" r="7743"/>
          <a:stretch>
            <a:fillRect/>
          </a:stretch>
        </p:blipFill>
        <p:spPr>
          <a:xfrm>
            <a:off x="8154956" y="3256261"/>
            <a:ext cx="2763837" cy="3270250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613" y="5237469"/>
            <a:ext cx="45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walce z niepełnosprawnością swoich dzieci wiedzą najlepiej Spartanie. Wśród nich </a:t>
            </a:r>
            <a:r>
              <a:rPr lang="pl-PL" sz="1600" b="1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są </a:t>
            </a:r>
            <a:r>
              <a:rPr lang="pl-PL" sz="16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ojcowie zmagający się na co dzień z brakiem wsparcia, nietolerancją i bezradnością. </a:t>
            </a:r>
          </a:p>
        </p:txBody>
      </p:sp>
      <p:sp>
        <p:nvSpPr>
          <p:cNvPr id="16" name="Right Triangle 15"/>
          <p:cNvSpPr/>
          <p:nvPr/>
        </p:nvSpPr>
        <p:spPr>
          <a:xfrm flipH="1">
            <a:off x="4307081" y="6061074"/>
            <a:ext cx="252350" cy="243796"/>
          </a:xfrm>
          <a:prstGeom prst="rtTriangle">
            <a:avLst/>
          </a:prstGeom>
          <a:pattFill prst="pct75">
            <a:fgClr>
              <a:srgbClr val="EA9E9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Kampania „Biegniemy dla Stasia”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291" y="1530214"/>
            <a:ext cx="2656116" cy="3693847"/>
          </a:xfrm>
          <a:prstGeom prst="rect">
            <a:avLst/>
          </a:prstGeom>
          <a:solidFill>
            <a:srgbClr val="4FB5C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4767942" y="1530216"/>
            <a:ext cx="2656116" cy="3693845"/>
          </a:xfrm>
          <a:prstGeom prst="rect">
            <a:avLst/>
          </a:prstGeom>
          <a:solidFill>
            <a:srgbClr val="EAB6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8709593" y="1530214"/>
            <a:ext cx="2656116" cy="3693847"/>
          </a:xfrm>
          <a:prstGeom prst="rect">
            <a:avLst/>
          </a:prstGeom>
          <a:solidFill>
            <a:srgbClr val="8AB83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Placeholder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5" r="9155"/>
          <a:stretch>
            <a:fillRect/>
          </a:stretch>
        </p:blipFill>
        <p:spPr>
          <a:xfrm>
            <a:off x="911986" y="1619918"/>
            <a:ext cx="2486025" cy="2016125"/>
          </a:xfrm>
          <a:prstGeom prst="roundRect">
            <a:avLst/>
          </a:prstGeom>
        </p:spPr>
      </p:pic>
      <p:pic>
        <p:nvPicPr>
          <p:cNvPr id="11" name="Picture Placeholder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2" b="41872"/>
          <a:stretch/>
        </p:blipFill>
        <p:spPr>
          <a:xfrm>
            <a:off x="4852987" y="1619823"/>
            <a:ext cx="2486025" cy="2009775"/>
          </a:xfrm>
          <a:prstGeom prst="roundRect">
            <a:avLst/>
          </a:prstGeom>
        </p:spPr>
      </p:pic>
      <p:pic>
        <p:nvPicPr>
          <p:cNvPr id="12" name="Picture Placeholder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87" b="17687"/>
          <a:stretch>
            <a:fillRect/>
          </a:stretch>
        </p:blipFill>
        <p:spPr>
          <a:xfrm>
            <a:off x="8794638" y="1619822"/>
            <a:ext cx="2486025" cy="2009775"/>
          </a:xfrm>
          <a:prstGeom prst="round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1985" y="3731345"/>
            <a:ext cx="24860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-letni Staś urodził </a:t>
            </a:r>
            <a:r>
              <a:rPr lang="pl-PL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się </a:t>
            </a: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</a:t>
            </a:r>
            <a:r>
              <a:rPr lang="pl-PL" sz="13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wrodzonym zniekształceniem kończyn dolnych. Chłopiec, aby móc normalnie funkcjonować potrzebował kosztownych protez i rehabilitacji.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2986" y="3731345"/>
            <a:ext cx="248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Pierwsze protezy, </a:t>
            </a:r>
            <a:b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których Staś miał postawić swoje pierwsze kroki wyceniono </a:t>
            </a:r>
            <a:b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20 tys. zł. </a:t>
            </a:r>
            <a:endParaRPr lang="pl-PL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92317" y="3725747"/>
            <a:ext cx="2486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 zawody biegowe wybrano Cracovia Maraton. Spartanie podjęli wyzwanie przebiegnięcia 42 km </a:t>
            </a:r>
            <a:b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pełnej zbroi spartańskich wojowników.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7957" y="5313669"/>
            <a:ext cx="10537751" cy="1040732"/>
          </a:xfrm>
          <a:prstGeom prst="rect">
            <a:avLst/>
          </a:prstGeom>
          <a:solidFill>
            <a:srgbClr val="D7462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extBox 21"/>
          <p:cNvSpPr txBox="1"/>
          <p:nvPr/>
        </p:nvSpPr>
        <p:spPr>
          <a:xfrm>
            <a:off x="826291" y="5369034"/>
            <a:ext cx="10452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Działalność Spartan rządzi się jedną zasadą. Ich cel ma zawsze wymiar lokalny. Z racji tego, że Staś operowany był w Krakowie i tam spędził praktycznie całe swoje życie – właśnie jemu Spartanie zdecydowali się zadedykować kolejny maraton.</a:t>
            </a:r>
            <a:endParaRPr lang="pl-PL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6" name="Right Triangle 15"/>
          <p:cNvSpPr/>
          <p:nvPr/>
        </p:nvSpPr>
        <p:spPr>
          <a:xfrm flipH="1">
            <a:off x="10938586" y="5859842"/>
            <a:ext cx="396164" cy="463855"/>
          </a:xfrm>
          <a:prstGeom prst="rtTriangle">
            <a:avLst/>
          </a:prstGeom>
          <a:pattFill prst="pct70">
            <a:fgClr>
              <a:srgbClr val="D5514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7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849" y="1548411"/>
            <a:ext cx="3470045" cy="1903380"/>
          </a:xfrm>
          <a:prstGeom prst="rect">
            <a:avLst/>
          </a:prstGeom>
          <a:solidFill>
            <a:srgbClr val="4D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23535" y="1223281"/>
            <a:ext cx="35726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>
                <a:solidFill>
                  <a:srgbClr val="4D6AA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WYKORZYSTANIE OBRAZU</a:t>
            </a:r>
            <a:br>
              <a:rPr lang="pl-PL" b="1" dirty="0">
                <a:solidFill>
                  <a:srgbClr val="4D6AA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Spartański strój robi wrażenie, dlatego </a:t>
            </a:r>
            <a: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obraz stał się głównym narzędziem komunikacji podczas kampanii.</a:t>
            </a:r>
            <a:endParaRPr lang="pl-PL" sz="100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pl-PL" sz="1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Spartanie cały bieg pokonują w strojach spartańskich </a:t>
            </a:r>
            <a: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wojowników – w </a:t>
            </a:r>
            <a:r>
              <a:rPr lang="pl-PL" sz="1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pełnym rynsztunku bojowym i w zwartym szeregu. Ich stroje składają się ze: złotych hełmów </a:t>
            </a:r>
            <a: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</a:t>
            </a:r>
            <a:r>
              <a:rPr lang="pl-PL" sz="1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czerwonym pióropuszem, długich włóczni, lśniących tarcz, efektownych peleryn, nagolenników, przedramienników </a:t>
            </a:r>
            <a: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000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pl-PL" sz="10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spartańskiej, zdobionej bielizny. Spartanie biegają z gołymi torsami, co potęguje realizm. Spartanki z kolei nie mają hełmów i tarcz, ale za to koszulki z logo grupy i zdobione złota nicią krótkie spódniczki. Tylko buty są nie z epoki, bo jak tu przebiec maraton w sandałach!</a:t>
            </a:r>
            <a:endParaRPr lang="pl-PL" sz="1000" dirty="0" smtClean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51910" y="3610943"/>
            <a:ext cx="2509934" cy="2590381"/>
          </a:xfrm>
          <a:prstGeom prst="rect">
            <a:avLst/>
          </a:prstGeom>
          <a:solidFill>
            <a:srgbClr val="8AB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Siła planowania...</a:t>
            </a:r>
            <a:endParaRPr lang="pl-PL" sz="3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2032000" y="129387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Flowchart: Connector 10"/>
          <p:cNvSpPr/>
          <p:nvPr/>
        </p:nvSpPr>
        <p:spPr>
          <a:xfrm>
            <a:off x="8061649" y="1548411"/>
            <a:ext cx="485192" cy="485192"/>
          </a:xfrm>
          <a:prstGeom prst="flowChartConnector">
            <a:avLst/>
          </a:prstGeom>
          <a:solidFill>
            <a:srgbClr val="4FB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Flowchart: Connector 11"/>
          <p:cNvSpPr/>
          <p:nvPr/>
        </p:nvSpPr>
        <p:spPr>
          <a:xfrm>
            <a:off x="3596216" y="1169274"/>
            <a:ext cx="485192" cy="485192"/>
          </a:xfrm>
          <a:prstGeom prst="flowChartConnector">
            <a:avLst/>
          </a:prstGeom>
          <a:solidFill>
            <a:srgbClr val="4D6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Flowchart: Connector 12"/>
          <p:cNvSpPr/>
          <p:nvPr/>
        </p:nvSpPr>
        <p:spPr>
          <a:xfrm>
            <a:off x="2983019" y="3518604"/>
            <a:ext cx="485192" cy="485192"/>
          </a:xfrm>
          <a:prstGeom prst="flowChartConnector">
            <a:avLst/>
          </a:prstGeom>
          <a:solidFill>
            <a:srgbClr val="D55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Flowchart: Connector 14"/>
          <p:cNvSpPr/>
          <p:nvPr/>
        </p:nvSpPr>
        <p:spPr>
          <a:xfrm>
            <a:off x="8721012" y="3234505"/>
            <a:ext cx="485192" cy="485192"/>
          </a:xfrm>
          <a:prstGeom prst="flowChartConnector">
            <a:avLst/>
          </a:prstGeom>
          <a:solidFill>
            <a:srgbClr val="8AB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-96083" y="3559799"/>
            <a:ext cx="30944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D551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TRAFIĆ DO SERC!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Celem kampanii było dotarcie do </a:t>
            </a:r>
            <a:r>
              <a:rPr lang="pl-PL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świadomości społeczeństwa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zwrócenia uwagi na problem niepełnosprawnych dzieci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rodzin oraz do </a:t>
            </a:r>
            <a:r>
              <a:rPr lang="pl-PL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biegaczy, których chcieliśmy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zarazić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szlachetną ideą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charytatywnego biegania. Swoją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siatką wpływów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otoczyliśmy również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organizatorów największych polskich biegów, Liderów Opinii oraz znane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szanowane osoby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ze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świata Show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Businessu!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928" y="5688715"/>
            <a:ext cx="32843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>
                <a:solidFill>
                  <a:srgbClr val="EAB6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SZEROKI ZASIĘG</a:t>
            </a:r>
          </a:p>
          <a:p>
            <a:pPr algn="r"/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działalności Spartan informowaliśmy: biegaczy, społeczeństwo, media ogólnopolskie i lokalne, potencjalnych sponsorów, organizatorów biegów, Liderów Opinii i celebrytów.</a:t>
            </a:r>
            <a:endParaRPr lang="pl-PL" sz="11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6841" y="1603064"/>
            <a:ext cx="3163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4FB5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MISTRZOWIE STRATEGI!</a:t>
            </a:r>
          </a:p>
          <a:p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tej pory Spartanie postępowali w myśl marzycielskiej zasady, że „strategia napisze się sama”.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Nowy plan działań obejmował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szereg synergicznych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czynności, którymi,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dzięki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współpracy z doświadczoną agencją PR, zarządzano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 początku do </a:t>
            </a:r>
            <a:r>
              <a:rPr lang="pl-P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końca. </a:t>
            </a:r>
            <a:endParaRPr lang="pl-PL" sz="11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06204" y="3292835"/>
            <a:ext cx="275564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8AB83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KROK PO KROKU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Opracowanie spójnego obrazu Spartan w mediach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Wybór odpowiednich narzędzi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Kontakt z mediami 24h/dobę przez </a:t>
            </a:r>
            <a:b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 dni w tygodniu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Zdobycie wsparcia celebrytów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Dotarcie do potencjalnych sponsorów i darczyńców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Skuteczne wykorzystanie możliwości jakie oferują organizatorzy biegów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Aktywizacja członków grupy </a:t>
            </a:r>
            <a:b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 prowadzenie wzmożonej rekrutacji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Pobudzenie społeczeństwa do pomocy niepełnosprawnym </a:t>
            </a:r>
            <a:b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1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dzieciom i ich rodzinom!</a:t>
            </a:r>
            <a:endParaRPr lang="pl-PL" sz="1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3641890" y="5620515"/>
            <a:ext cx="485192" cy="485192"/>
          </a:xfrm>
          <a:prstGeom prst="flowChartConnector">
            <a:avLst/>
          </a:prstGeom>
          <a:solidFill>
            <a:srgbClr val="EAB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716" y="1604888"/>
            <a:ext cx="1748247" cy="4824397"/>
          </a:xfrm>
          <a:prstGeom prst="rect">
            <a:avLst/>
          </a:prstGeom>
        </p:spPr>
      </p:pic>
      <p:sp>
        <p:nvSpPr>
          <p:cNvPr id="24" name="Right Triangle 23"/>
          <p:cNvSpPr/>
          <p:nvPr/>
        </p:nvSpPr>
        <p:spPr>
          <a:xfrm rot="5400000" flipH="1">
            <a:off x="120617" y="3173192"/>
            <a:ext cx="252350" cy="243796"/>
          </a:xfrm>
          <a:prstGeom prst="rtTriangle">
            <a:avLst/>
          </a:prstGeom>
          <a:pattFill prst="pct75">
            <a:fgClr>
              <a:srgbClr val="7D93C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Right Triangle 24"/>
          <p:cNvSpPr/>
          <p:nvPr/>
        </p:nvSpPr>
        <p:spPr>
          <a:xfrm flipH="1">
            <a:off x="11541967" y="5713429"/>
            <a:ext cx="396164" cy="463855"/>
          </a:xfrm>
          <a:prstGeom prst="rtTriangle">
            <a:avLst/>
          </a:prstGeom>
          <a:pattFill prst="pct75">
            <a:fgClr>
              <a:srgbClr val="65852B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pl-PL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92082" y="658903"/>
            <a:ext cx="3610947" cy="367466"/>
          </a:xfrm>
        </p:spPr>
        <p:txBody>
          <a:bodyPr>
            <a:normAutofit/>
          </a:bodyPr>
          <a:lstStyle/>
          <a:p>
            <a:r>
              <a:rPr lang="pl-PL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</a:t>
            </a:r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zyli o strategii słów kilka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/>
          <p:cNvCxnSpPr/>
          <p:nvPr/>
        </p:nvCxnSpPr>
        <p:spPr>
          <a:xfrm flipH="1" flipV="1">
            <a:off x="11074156" y="3032652"/>
            <a:ext cx="6441" cy="639321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9239322" y="3831703"/>
            <a:ext cx="1121" cy="71824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364891" y="3293137"/>
            <a:ext cx="1" cy="51331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9" idx="0"/>
          </p:cNvCxnSpPr>
          <p:nvPr/>
        </p:nvCxnSpPr>
        <p:spPr>
          <a:xfrm flipH="1">
            <a:off x="5514319" y="4023651"/>
            <a:ext cx="1121" cy="718246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Spartański program działań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86268" y="4066279"/>
            <a:ext cx="1073" cy="49930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7808" y="1502480"/>
            <a:ext cx="1665119" cy="1667515"/>
          </a:xfrm>
          <a:prstGeom prst="roundRect">
            <a:avLst/>
          </a:prstGeom>
          <a:solidFill>
            <a:srgbClr val="4D6AA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3821700"/>
            <a:ext cx="12192000" cy="45111"/>
          </a:xfrm>
          <a:prstGeom prst="line">
            <a:avLst/>
          </a:prstGeom>
          <a:ln w="63500">
            <a:gradFill>
              <a:gsLst>
                <a:gs pos="47000">
                  <a:srgbClr val="FFC000"/>
                </a:gs>
                <a:gs pos="84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70368" y="3216099"/>
            <a:ext cx="1073" cy="57682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4861" y="3610734"/>
            <a:ext cx="511418" cy="512154"/>
          </a:xfrm>
          <a:prstGeom prst="roundRect">
            <a:avLst/>
          </a:prstGeom>
          <a:solidFill>
            <a:srgbClr val="4D6AA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pic>
        <p:nvPicPr>
          <p:cNvPr id="11" name="Picture Placeholder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7" r="16157"/>
          <a:stretch>
            <a:fillRect/>
          </a:stretch>
        </p:blipFill>
        <p:spPr>
          <a:xfrm>
            <a:off x="174625" y="1559649"/>
            <a:ext cx="1589088" cy="1570038"/>
          </a:xfrm>
          <a:prstGeom prst="round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91567" y="4085240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Spartanie stają się gośćmi honorowymi </a:t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Cracovia</a:t>
            </a:r>
          </a:p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Maraton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5589" y="4579958"/>
            <a:ext cx="1665119" cy="1667515"/>
          </a:xfrm>
          <a:prstGeom prst="roundRect">
            <a:avLst/>
          </a:prstGeom>
          <a:solidFill>
            <a:srgbClr val="C8006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pl-PL"/>
            </a:defPPr>
          </a:lstStyle>
          <a:p>
            <a:endParaRPr lang="pl-PL" dirty="0"/>
          </a:p>
        </p:txBody>
      </p:sp>
      <p:pic>
        <p:nvPicPr>
          <p:cNvPr id="14" name="Picture Placeholder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42" r="16542"/>
          <a:stretch>
            <a:fillRect/>
          </a:stretch>
        </p:blipFill>
        <p:spPr>
          <a:xfrm>
            <a:off x="1601974" y="4628770"/>
            <a:ext cx="1589087" cy="1570037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3629" y="3610734"/>
            <a:ext cx="511418" cy="512154"/>
          </a:xfrm>
          <a:prstGeom prst="roundRect">
            <a:avLst/>
          </a:prstGeom>
          <a:solidFill>
            <a:srgbClr val="C8006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sp>
        <p:nvSpPr>
          <p:cNvPr id="17" name="TextBox 16"/>
          <p:cNvSpPr txBox="1"/>
          <p:nvPr/>
        </p:nvSpPr>
        <p:spPr>
          <a:xfrm>
            <a:off x="3001086" y="1239610"/>
            <a:ext cx="1665119" cy="1667515"/>
          </a:xfrm>
          <a:prstGeom prst="roundRect">
            <a:avLst/>
          </a:prstGeom>
          <a:solidFill>
            <a:srgbClr val="EAB6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831204" y="2943457"/>
            <a:ext cx="6441" cy="639321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80991" y="3588178"/>
            <a:ext cx="511418" cy="512154"/>
          </a:xfrm>
          <a:prstGeom prst="roundRect">
            <a:avLst/>
          </a:prstGeom>
          <a:solidFill>
            <a:srgbClr val="EAB63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pic>
        <p:nvPicPr>
          <p:cNvPr id="20" name="Picture Placeholder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59" b="11459"/>
          <a:stretch>
            <a:fillRect/>
          </a:stretch>
        </p:blipFill>
        <p:spPr>
          <a:xfrm>
            <a:off x="3044782" y="1291556"/>
            <a:ext cx="1589087" cy="1570037"/>
          </a:xfrm>
          <a:prstGeom prst="round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81759" y="4741897"/>
            <a:ext cx="1665119" cy="1667515"/>
          </a:xfrm>
          <a:prstGeom prst="roundRect">
            <a:avLst/>
          </a:prstGeom>
          <a:solidFill>
            <a:srgbClr val="8AB83B"/>
          </a:solidFill>
          <a:ln>
            <a:noFill/>
          </a:ln>
          <a:effectLst>
            <a:outerShdw blurRad="50800" dist="38100" dir="5400000" algn="t" rotWithShape="0">
              <a:prstClr val="black">
                <a:alpha val="4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31" name="TextBox 30"/>
          <p:cNvSpPr txBox="1"/>
          <p:nvPr/>
        </p:nvSpPr>
        <p:spPr>
          <a:xfrm>
            <a:off x="5260804" y="3550373"/>
            <a:ext cx="511418" cy="512154"/>
          </a:xfrm>
          <a:prstGeom prst="roundRect">
            <a:avLst/>
          </a:prstGeom>
          <a:solidFill>
            <a:srgbClr val="8AB83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pic>
        <p:nvPicPr>
          <p:cNvPr id="32" name="Picture Placeholder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5" r="12045"/>
          <a:stretch>
            <a:fillRect/>
          </a:stretch>
        </p:blipFill>
        <p:spPr>
          <a:xfrm rot="5400000">
            <a:off x="4717732" y="4790281"/>
            <a:ext cx="1589087" cy="1570038"/>
          </a:xfrm>
          <a:prstGeom prst="roundRect">
            <a:avLst/>
          </a:prstGeom>
          <a:solidFill>
            <a:srgbClr val="8AB83B"/>
          </a:solidFill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6527417" y="1576586"/>
            <a:ext cx="1665119" cy="1667515"/>
          </a:xfrm>
          <a:prstGeom prst="roundRect">
            <a:avLst/>
          </a:prstGeom>
          <a:solidFill>
            <a:srgbClr val="4FB5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pl-PL"/>
            </a:defPPr>
          </a:lstStyle>
          <a:p>
            <a:endParaRPr lang="pl-PL" dirty="0"/>
          </a:p>
        </p:txBody>
      </p:sp>
      <p:sp>
        <p:nvSpPr>
          <p:cNvPr id="35" name="TextBox 34"/>
          <p:cNvSpPr txBox="1"/>
          <p:nvPr/>
        </p:nvSpPr>
        <p:spPr>
          <a:xfrm>
            <a:off x="7110109" y="3567331"/>
            <a:ext cx="511418" cy="512154"/>
          </a:xfrm>
          <a:prstGeom prst="roundRect">
            <a:avLst/>
          </a:prstGeom>
          <a:solidFill>
            <a:srgbClr val="4FB5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pic>
        <p:nvPicPr>
          <p:cNvPr id="37" name="Picture Placeholder 5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1" r="25771"/>
          <a:stretch>
            <a:fillRect/>
          </a:stretch>
        </p:blipFill>
        <p:spPr>
          <a:xfrm>
            <a:off x="6570347" y="1634222"/>
            <a:ext cx="1589088" cy="1570037"/>
          </a:xfrm>
          <a:prstGeom prst="round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447825" y="4565583"/>
            <a:ext cx="1665119" cy="1667515"/>
          </a:xfrm>
          <a:prstGeom prst="roundRect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40" name="TextBox 39"/>
          <p:cNvSpPr txBox="1"/>
          <p:nvPr/>
        </p:nvSpPr>
        <p:spPr>
          <a:xfrm>
            <a:off x="8975647" y="3575636"/>
            <a:ext cx="511418" cy="512154"/>
          </a:xfrm>
          <a:prstGeom prst="roundRect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44" name="TextBox 43"/>
          <p:cNvSpPr txBox="1"/>
          <p:nvPr/>
        </p:nvSpPr>
        <p:spPr>
          <a:xfrm>
            <a:off x="10228158" y="1323295"/>
            <a:ext cx="1665119" cy="1667515"/>
          </a:xfrm>
          <a:prstGeom prst="roundRect">
            <a:avLst/>
          </a:prstGeom>
          <a:solidFill>
            <a:srgbClr val="EA9E9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sp>
        <p:nvSpPr>
          <p:cNvPr id="46" name="TextBox 45"/>
          <p:cNvSpPr txBox="1"/>
          <p:nvPr/>
        </p:nvSpPr>
        <p:spPr>
          <a:xfrm>
            <a:off x="10835294" y="3547497"/>
            <a:ext cx="511418" cy="512154"/>
          </a:xfrm>
          <a:prstGeom prst="roundRect">
            <a:avLst/>
          </a:prstGeom>
          <a:solidFill>
            <a:srgbClr val="EA9E9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l-PL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pl-PL" dirty="0"/>
          </a:p>
        </p:txBody>
      </p:sp>
      <p:pic>
        <p:nvPicPr>
          <p:cNvPr id="47" name="Picture Placeholder 6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56" r="21356"/>
          <a:stretch>
            <a:fillRect/>
          </a:stretch>
        </p:blipFill>
        <p:spPr>
          <a:xfrm>
            <a:off x="10279456" y="1377991"/>
            <a:ext cx="1589087" cy="1570037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4088">
            <a:off x="7932801" y="1866042"/>
            <a:ext cx="1012135" cy="189775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0186">
            <a:off x="7712009" y="826952"/>
            <a:ext cx="1042619" cy="1954911"/>
          </a:xfrm>
          <a:prstGeom prst="rect">
            <a:avLst/>
          </a:prstGeom>
        </p:spPr>
      </p:pic>
      <p:sp>
        <p:nvSpPr>
          <p:cNvPr id="57" name="Title 1"/>
          <p:cNvSpPr txBox="1">
            <a:spLocks/>
          </p:cNvSpPr>
          <p:nvPr/>
        </p:nvSpPr>
        <p:spPr>
          <a:xfrm>
            <a:off x="1421230" y="2964773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Spartanie poznają Stasia i jego rodzinę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2841684" y="3992072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Staś staje się bohaterem spartańskiej sesji zdjęciowej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519025" y="2745919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Sponsorzy poszukiwani! Efekt – na materiały promocyjne Spartanie </a:t>
            </a:r>
          </a:p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nie wydali ani złotówki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6377876" y="3916128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Powstaje Oddział Honorowych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Spartan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8224545" y="2761372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Wywołanie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szumu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 internecie. Wszyscy zaczynają mówić </a:t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 Spartanach!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10090013" y="4032514"/>
            <a:ext cx="2001979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Spartanie </a:t>
            </a:r>
            <a:r>
              <a:rPr lang="pl-PL" sz="1300" dirty="0">
                <a:latin typeface="Segoe UI" panose="020B0502040204020203" pitchFamily="34" charset="0"/>
                <a:cs typeface="Segoe UI" panose="020B0502040204020203" pitchFamily="34" charset="0"/>
              </a:rPr>
              <a:t>potrafili odbyć dziennie do 5 spotkań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z </a:t>
            </a:r>
            <a:r>
              <a:rPr lang="pl-PL" sz="1300" dirty="0">
                <a:latin typeface="Segoe UI" panose="020B0502040204020203" pitchFamily="34" charset="0"/>
                <a:cs typeface="Segoe UI" panose="020B0502040204020203" pitchFamily="34" charset="0"/>
              </a:rPr>
              <a:t>przedstawicielami mediów! </a:t>
            </a:r>
          </a:p>
        </p:txBody>
      </p:sp>
      <p:pic>
        <p:nvPicPr>
          <p:cNvPr id="63" name="Picture Placeholder 2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29" r="1215"/>
          <a:stretch/>
        </p:blipFill>
        <p:spPr>
          <a:xfrm>
            <a:off x="8491396" y="4608424"/>
            <a:ext cx="1577975" cy="1570037"/>
          </a:xfrm>
          <a:prstGeom prst="roundRect">
            <a:avLst/>
          </a:prstGeom>
        </p:spPr>
      </p:pic>
      <p:sp>
        <p:nvSpPr>
          <p:cNvPr id="42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567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 flipH="1" flipV="1">
            <a:off x="4829881" y="2342408"/>
            <a:ext cx="1074059" cy="12865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It’s show time!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29881" y="5598230"/>
            <a:ext cx="1190624" cy="141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335915" y="4147998"/>
            <a:ext cx="886691" cy="9067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7262869" y="3314240"/>
            <a:ext cx="1665119" cy="1667515"/>
          </a:xfrm>
          <a:prstGeom prst="roundRect">
            <a:avLst/>
          </a:prstGeom>
          <a:solidFill>
            <a:srgbClr val="4FB5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076491" y="1352939"/>
            <a:ext cx="0" cy="5439747"/>
          </a:xfrm>
          <a:prstGeom prst="line">
            <a:avLst/>
          </a:prstGeom>
          <a:ln w="63500">
            <a:gradFill>
              <a:gsLst>
                <a:gs pos="47000">
                  <a:srgbClr val="FFC000"/>
                </a:gs>
                <a:gs pos="84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108908" y="2954831"/>
            <a:ext cx="1073" cy="57682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0025" y="1168341"/>
            <a:ext cx="1547929" cy="1208693"/>
          </a:xfrm>
          <a:prstGeom prst="roundRect">
            <a:avLst/>
          </a:prstGeom>
          <a:solidFill>
            <a:srgbClr val="D5514D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sp>
        <p:nvSpPr>
          <p:cNvPr id="12" name="TextBox 11"/>
          <p:cNvSpPr txBox="1"/>
          <p:nvPr/>
        </p:nvSpPr>
        <p:spPr>
          <a:xfrm>
            <a:off x="5803071" y="5332822"/>
            <a:ext cx="511418" cy="512154"/>
          </a:xfrm>
          <a:prstGeom prst="roundRect">
            <a:avLst/>
          </a:prstGeom>
          <a:solidFill>
            <a:srgbClr val="EA9E9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159907" y="1177916"/>
            <a:ext cx="2610026" cy="2583868"/>
          </a:xfrm>
          <a:prstGeom prst="roundRect">
            <a:avLst/>
          </a:prstGeom>
          <a:solidFill>
            <a:srgbClr val="8AB83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sp>
        <p:nvSpPr>
          <p:cNvPr id="15" name="TextBox 14"/>
          <p:cNvSpPr txBox="1"/>
          <p:nvPr/>
        </p:nvSpPr>
        <p:spPr>
          <a:xfrm>
            <a:off x="5832553" y="2083389"/>
            <a:ext cx="511418" cy="512154"/>
          </a:xfrm>
          <a:prstGeom prst="roundRect">
            <a:avLst/>
          </a:prstGeom>
          <a:solidFill>
            <a:srgbClr val="8AB83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8997702" y="3313042"/>
            <a:ext cx="1665119" cy="1667515"/>
          </a:xfrm>
          <a:prstGeom prst="roundRect">
            <a:avLst/>
          </a:prstGeom>
          <a:solidFill>
            <a:srgbClr val="A52A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pl-PL"/>
            </a:defPPr>
          </a:lstStyle>
          <a:p>
            <a:endParaRPr lang="pl-PL" dirty="0"/>
          </a:p>
        </p:txBody>
      </p:sp>
      <p:sp>
        <p:nvSpPr>
          <p:cNvPr id="19" name="TextBox 18"/>
          <p:cNvSpPr txBox="1"/>
          <p:nvPr/>
        </p:nvSpPr>
        <p:spPr>
          <a:xfrm>
            <a:off x="5803071" y="3881649"/>
            <a:ext cx="511418" cy="512154"/>
          </a:xfrm>
          <a:prstGeom prst="roundRect">
            <a:avLst/>
          </a:prstGeom>
          <a:solidFill>
            <a:srgbClr val="4FB5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pic>
        <p:nvPicPr>
          <p:cNvPr id="21" name="Picture Placeholder 8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0" r="17080"/>
          <a:stretch>
            <a:fillRect/>
          </a:stretch>
        </p:blipFill>
        <p:spPr>
          <a:xfrm>
            <a:off x="2222042" y="1223104"/>
            <a:ext cx="2476347" cy="2505862"/>
          </a:xfrm>
          <a:prstGeom prst="round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0025" y="2563338"/>
            <a:ext cx="1547929" cy="1208693"/>
          </a:xfrm>
          <a:prstGeom prst="roundRect">
            <a:avLst/>
          </a:prstGeom>
          <a:solidFill>
            <a:srgbClr val="4FB5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pl-PL" dirty="0"/>
          </a:p>
        </p:txBody>
      </p:sp>
      <p:pic>
        <p:nvPicPr>
          <p:cNvPr id="27" name="Picture Placeholder 10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62" r="16262"/>
          <a:stretch>
            <a:fillRect/>
          </a:stretch>
        </p:blipFill>
        <p:spPr>
          <a:xfrm>
            <a:off x="9026953" y="3359609"/>
            <a:ext cx="1589087" cy="1570038"/>
          </a:xfrm>
          <a:prstGeom prst="roundRect">
            <a:avLst/>
          </a:prstGeom>
        </p:spPr>
      </p:pic>
      <p:pic>
        <p:nvPicPr>
          <p:cNvPr id="28" name="Picture Placeholder 9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62" r="16262"/>
          <a:stretch>
            <a:fillRect/>
          </a:stretch>
        </p:blipFill>
        <p:spPr>
          <a:xfrm>
            <a:off x="7299464" y="3359609"/>
            <a:ext cx="1589087" cy="1570038"/>
          </a:xfrm>
          <a:prstGeom prst="roundRect">
            <a:avLst/>
          </a:prstGeom>
        </p:spPr>
      </p:pic>
      <p:sp>
        <p:nvSpPr>
          <p:cNvPr id="30" name="TextBox 29"/>
          <p:cNvSpPr txBox="1"/>
          <p:nvPr/>
        </p:nvSpPr>
        <p:spPr>
          <a:xfrm rot="5400000">
            <a:off x="10464761" y="3574345"/>
            <a:ext cx="1659913" cy="1126762"/>
          </a:xfrm>
          <a:prstGeom prst="roundRect">
            <a:avLst/>
          </a:prstGeom>
          <a:solidFill>
            <a:srgbClr val="EAB6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pl-PL"/>
            </a:defPPr>
          </a:lstStyle>
          <a:p>
            <a:endParaRPr lang="pl-PL" dirty="0"/>
          </a:p>
        </p:txBody>
      </p:sp>
      <p:pic>
        <p:nvPicPr>
          <p:cNvPr id="31" name="Picture Placeholder 10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93" r="28193"/>
          <a:stretch>
            <a:fillRect/>
          </a:stretch>
        </p:blipFill>
        <p:spPr>
          <a:xfrm>
            <a:off x="10781140" y="3356434"/>
            <a:ext cx="1027113" cy="1570038"/>
          </a:xfrm>
          <a:prstGeom prst="roundRect">
            <a:avLst/>
          </a:prstGeom>
        </p:spPr>
      </p:pic>
      <p:sp>
        <p:nvSpPr>
          <p:cNvPr id="32" name="TextBox 31"/>
          <p:cNvSpPr txBox="1"/>
          <p:nvPr/>
        </p:nvSpPr>
        <p:spPr>
          <a:xfrm rot="5400000">
            <a:off x="2741050" y="4587908"/>
            <a:ext cx="2044964" cy="2027481"/>
          </a:xfrm>
          <a:prstGeom prst="roundRect">
            <a:avLst/>
          </a:prstGeom>
          <a:solidFill>
            <a:srgbClr val="EA9E9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pl-PL"/>
            </a:defPPr>
          </a:lstStyle>
          <a:p>
            <a:endParaRPr lang="pl-PL" dirty="0"/>
          </a:p>
        </p:txBody>
      </p:sp>
      <p:sp>
        <p:nvSpPr>
          <p:cNvPr id="33" name="TextBox 32"/>
          <p:cNvSpPr txBox="1"/>
          <p:nvPr/>
        </p:nvSpPr>
        <p:spPr>
          <a:xfrm rot="5400000">
            <a:off x="808751" y="4767357"/>
            <a:ext cx="2044964" cy="1659816"/>
          </a:xfrm>
          <a:prstGeom prst="roundRect">
            <a:avLst/>
          </a:prstGeom>
          <a:solidFill>
            <a:srgbClr val="A52A2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pl-PL"/>
            </a:defPPr>
          </a:lstStyle>
          <a:p>
            <a:endParaRPr lang="pl-PL" dirty="0"/>
          </a:p>
        </p:txBody>
      </p:sp>
      <p:pic>
        <p:nvPicPr>
          <p:cNvPr id="34" name="Picture Placeholder 10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0" r="17020"/>
          <a:stretch>
            <a:fillRect/>
          </a:stretch>
        </p:blipFill>
        <p:spPr>
          <a:xfrm>
            <a:off x="2811890" y="4618653"/>
            <a:ext cx="1925034" cy="1945660"/>
          </a:xfrm>
          <a:prstGeom prst="roundRect">
            <a:avLst/>
          </a:prstGeom>
        </p:spPr>
      </p:pic>
      <p:pic>
        <p:nvPicPr>
          <p:cNvPr id="35" name="Picture Placeholder 10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81" r="23781"/>
          <a:stretch>
            <a:fillRect/>
          </a:stretch>
        </p:blipFill>
        <p:spPr>
          <a:xfrm>
            <a:off x="1055539" y="4618653"/>
            <a:ext cx="1545527" cy="1964909"/>
          </a:xfrm>
          <a:prstGeom prst="roundRect">
            <a:avLst/>
          </a:prstGeom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91669" y="2008724"/>
            <a:ext cx="3269683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Bieg Spartan dla Stasia </a:t>
            </a:r>
            <a:r>
              <a:rPr lang="pl-PL" sz="1300" dirty="0">
                <a:latin typeface="Segoe UI" panose="020B0502040204020203" pitchFamily="34" charset="0"/>
                <a:cs typeface="Segoe UI" panose="020B0502040204020203" pitchFamily="34" charset="0"/>
              </a:rPr>
              <a:t>był bez wątpienia najbardziej wyczekiwaną atrakcją podczas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Cracovia Maraton. Po 5 godzinach morderczego biegu Spartanie </a:t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 towarzystwie Stasia przekroczyli metę.</a:t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Gromkie </a:t>
            </a:r>
            <a:r>
              <a:rPr lang="pl-PL" sz="1300" dirty="0">
                <a:latin typeface="Segoe UI" panose="020B0502040204020203" pitchFamily="34" charset="0"/>
                <a:cs typeface="Segoe UI" panose="020B0502040204020203" pitchFamily="34" charset="0"/>
              </a:rPr>
              <a:t>brawa i okrzyki z ponad kilkuset gardeł skandujących rytmicznie: „Sparta! Sparta!” nie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ustawały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951413" y="3752433"/>
            <a:ext cx="4334656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Pozyskaliśmy wielu darczyńców. </a:t>
            </a:r>
            <a:b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 zbiórce pomagała lokalna społeczność m.in. </a:t>
            </a:r>
            <a:b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młodzież z krakowskich szkół, ratownicy WOPR </a:t>
            </a:r>
            <a:b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 krakowskie delikatesy </a:t>
            </a:r>
            <a:r>
              <a:rPr lang="pl-P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ALMA</a:t>
            </a: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73980" y="5237400"/>
            <a:ext cx="3001825" cy="866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4D5D6A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ctr"/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Spartanie stali </a:t>
            </a:r>
            <a:r>
              <a:rPr lang="pl-PL" sz="1300" dirty="0">
                <a:latin typeface="Segoe UI" panose="020B0502040204020203" pitchFamily="34" charset="0"/>
                <a:cs typeface="Segoe UI" panose="020B0502040204020203" pitchFamily="34" charset="0"/>
              </a:rPr>
              <a:t>się symbolem charytatywnego biegania w Polsce,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l-PL" sz="1300" dirty="0">
                <a:latin typeface="Segoe UI" panose="020B0502040204020203" pitchFamily="34" charset="0"/>
                <a:cs typeface="Segoe UI" panose="020B0502040204020203" pitchFamily="34" charset="0"/>
              </a:rPr>
              <a:t>zawody z ich udziałem nabrały zupełnie innego </a:t>
            </a:r>
            <a:r>
              <a:rPr lang="pl-PL" sz="13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wymiaru!</a:t>
            </a:r>
            <a:endParaRPr lang="pl-PL" sz="13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Picture Placeholder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0" r="1040"/>
          <a:stretch>
            <a:fillRect/>
          </a:stretch>
        </p:blipFill>
        <p:spPr>
          <a:xfrm>
            <a:off x="585271" y="1207539"/>
            <a:ext cx="1481676" cy="1134869"/>
          </a:xfrm>
          <a:prstGeom prst="roundRect">
            <a:avLst/>
          </a:prstGeom>
        </p:spPr>
      </p:pic>
      <p:pic>
        <p:nvPicPr>
          <p:cNvPr id="43" name="Picture Placeholder 2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4" r="6654"/>
          <a:stretch>
            <a:fillRect/>
          </a:stretch>
        </p:blipFill>
        <p:spPr>
          <a:xfrm>
            <a:off x="576145" y="2609519"/>
            <a:ext cx="1481676" cy="1134869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4088">
            <a:off x="9778876" y="2059707"/>
            <a:ext cx="1012135" cy="18977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10186">
            <a:off x="9551862" y="1122400"/>
            <a:ext cx="1042619" cy="1954911"/>
          </a:xfrm>
          <a:prstGeom prst="rect">
            <a:avLst/>
          </a:prstGeom>
        </p:spPr>
      </p:pic>
      <p:sp>
        <p:nvSpPr>
          <p:cNvPr id="36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30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4409" y="5324234"/>
            <a:ext cx="2435621" cy="1261574"/>
          </a:xfrm>
          <a:prstGeom prst="roundRect">
            <a:avLst/>
          </a:prstGeom>
          <a:solidFill>
            <a:srgbClr val="EA9E9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extBox 21"/>
          <p:cNvSpPr txBox="1"/>
          <p:nvPr/>
        </p:nvSpPr>
        <p:spPr>
          <a:xfrm>
            <a:off x="124409" y="5516372"/>
            <a:ext cx="301703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2F8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ODTWÓRZ </a:t>
            </a:r>
            <a:br>
              <a:rPr lang="pl-PL" b="1" dirty="0" smtClean="0">
                <a:solidFill>
                  <a:srgbClr val="2F8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b="1" dirty="0" smtClean="0">
                <a:solidFill>
                  <a:srgbClr val="2F8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SPARTAŃSKIE </a:t>
            </a:r>
            <a:br>
              <a:rPr lang="pl-PL" b="1" dirty="0" smtClean="0">
                <a:solidFill>
                  <a:srgbClr val="2F8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b="1" dirty="0" smtClean="0">
                <a:solidFill>
                  <a:srgbClr val="2F828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FILMIKI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60791" y="1743414"/>
            <a:ext cx="2746186" cy="1067858"/>
          </a:xfrm>
          <a:prstGeom prst="roundRect">
            <a:avLst/>
          </a:prstGeom>
          <a:solidFill>
            <a:srgbClr val="A52A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Magia obrazu – siła przekazu!</a:t>
            </a:r>
            <a:endParaRPr lang="pl-PL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0791" y="1771407"/>
            <a:ext cx="2746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Dzięki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dobrze przygotowanym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materiałom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wizualnym każdy wiedział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dla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kogo biegną Spartanie,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darczyńcy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na co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zostaną przeznaczone </a:t>
            </a:r>
            <a:r>
              <a:rPr lang="pl-PL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ich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pieniądze.</a:t>
            </a:r>
            <a:endParaRPr lang="pl-PL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32637" y="5334434"/>
            <a:ext cx="3195072" cy="1251374"/>
          </a:xfrm>
          <a:prstGeom prst="roundRect">
            <a:avLst/>
          </a:prstGeom>
          <a:solidFill>
            <a:srgbClr val="2F828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14"/>
          <p:cNvSpPr txBox="1"/>
          <p:nvPr/>
        </p:nvSpPr>
        <p:spPr>
          <a:xfrm>
            <a:off x="2632637" y="5377872"/>
            <a:ext cx="319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Filmy promujące biegi Spartan dla Stasia wykorzystane zostały przez największe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stacje telewizyjne!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Akcja w Krakowie spotkała się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pozytywną reakcją, </a:t>
            </a: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że </a:t>
            </a:r>
            <a:b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 ramach kampanii zorganizowano również cykl charytatywnych biegów w stolicy. </a:t>
            </a:r>
          </a:p>
        </p:txBody>
      </p:sp>
      <p:pic>
        <p:nvPicPr>
          <p:cNvPr id="2" name="SPARTANIE_making_of_3_x264_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09" y="1672311"/>
            <a:ext cx="5900500" cy="331903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" name="spartanie_making_of_02_x264_00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7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0791" y="2898995"/>
            <a:ext cx="5900500" cy="331903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0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11569960" y="6354400"/>
            <a:ext cx="607094" cy="365125"/>
          </a:xfrm>
        </p:spPr>
        <p:txBody>
          <a:bodyPr/>
          <a:lstStyle/>
          <a:p>
            <a:r>
              <a:rPr lang="pl-PL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sp>
        <p:nvSpPr>
          <p:cNvPr id="5" name="Up Arrow 4"/>
          <p:cNvSpPr/>
          <p:nvPr/>
        </p:nvSpPr>
        <p:spPr>
          <a:xfrm>
            <a:off x="2885696" y="5018060"/>
            <a:ext cx="263611" cy="370703"/>
          </a:xfrm>
          <a:prstGeom prst="upArrow">
            <a:avLst/>
          </a:prstGeom>
          <a:solidFill>
            <a:srgbClr val="EA9E90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Up Arrow 15"/>
          <p:cNvSpPr/>
          <p:nvPr/>
        </p:nvSpPr>
        <p:spPr>
          <a:xfrm rot="5400000">
            <a:off x="5794925" y="5691239"/>
            <a:ext cx="263611" cy="370703"/>
          </a:xfrm>
          <a:prstGeom prst="upArrow">
            <a:avLst/>
          </a:prstGeom>
          <a:solidFill>
            <a:srgbClr val="EA9E90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Action Button: Movie 7">
            <a:hlinkClick r:id="" action="ppaction://noaction" highlightClick="1"/>
          </p:cNvPr>
          <p:cNvSpPr/>
          <p:nvPr/>
        </p:nvSpPr>
        <p:spPr>
          <a:xfrm rot="20065083">
            <a:off x="310268" y="5808467"/>
            <a:ext cx="550356" cy="538822"/>
          </a:xfrm>
          <a:prstGeom prst="actionButtonMovie">
            <a:avLst/>
          </a:prstGeom>
          <a:solidFill>
            <a:srgbClr val="D551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Placeholder 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94" r="27612"/>
          <a:stretch/>
        </p:blipFill>
        <p:spPr>
          <a:xfrm>
            <a:off x="10451227" y="982959"/>
            <a:ext cx="1401763" cy="1847850"/>
          </a:xfrm>
          <a:prstGeom prst="roundRect">
            <a:avLst/>
          </a:prstGeom>
        </p:spPr>
      </p:pic>
      <p:pic>
        <p:nvPicPr>
          <p:cNvPr id="24" name="Picture Placeholder 1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" b="33571"/>
          <a:stretch/>
        </p:blipFill>
        <p:spPr>
          <a:xfrm>
            <a:off x="8978220" y="1009946"/>
            <a:ext cx="1401763" cy="1820863"/>
          </a:xfrm>
          <a:prstGeom prst="roundRect">
            <a:avLst/>
          </a:prstGeom>
        </p:spPr>
      </p:pic>
      <p:sp>
        <p:nvSpPr>
          <p:cNvPr id="25" name="Up Arrow 24"/>
          <p:cNvSpPr/>
          <p:nvPr/>
        </p:nvSpPr>
        <p:spPr>
          <a:xfrm rot="5400000">
            <a:off x="8744364" y="2326364"/>
            <a:ext cx="263611" cy="370703"/>
          </a:xfrm>
          <a:prstGeom prst="upArrow">
            <a:avLst/>
          </a:prstGeom>
          <a:solidFill>
            <a:srgbClr val="2F828D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7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821</Words>
  <Application>Microsoft Office PowerPoint</Application>
  <PresentationFormat>Widescreen</PresentationFormat>
  <Paragraphs>114</Paragraphs>
  <Slides>14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Adobe Gothic Std B</vt:lpstr>
      <vt:lpstr>Aharoni</vt:lpstr>
      <vt:lpstr>Arial</vt:lpstr>
      <vt:lpstr>Berlin Sans FB</vt:lpstr>
      <vt:lpstr>Calibri</vt:lpstr>
      <vt:lpstr>Calibri Light</vt:lpstr>
      <vt:lpstr>Chaparral Pro Light</vt:lpstr>
      <vt:lpstr>Segoe UI</vt:lpstr>
      <vt:lpstr>Segoe UI Light</vt:lpstr>
      <vt:lpstr>Segoe UI Semibold</vt:lpstr>
      <vt:lpstr>Segoe UI Symbol</vt:lpstr>
      <vt:lpstr>Wingdings</vt:lpstr>
      <vt:lpstr>Office Theme</vt:lpstr>
      <vt:lpstr>Spartanie Dzieciom – Biegniemy dla Stasia  Wyróżniają się z tłumu jak mało kto. Na starcie widać wyłącznie ich tarcze,  włócznie, hełmy z pióropuszem i gołe torsy. Jak mało kto,  są silni i niepokonani. Jednak, gdy dobiegają do mety coś w nich pęka.  Widząc uśmiech na twarzy dziecka są szczęśliwi, ... że przez hełmy nie widać łez.</vt:lpstr>
      <vt:lpstr>PowerPoint Presentation</vt:lpstr>
      <vt:lpstr>Przypadek? Nie sądzę!</vt:lpstr>
      <vt:lpstr>Spartanie w słusznej sprawie</vt:lpstr>
      <vt:lpstr>Kampania „Biegniemy dla Stasia”</vt:lpstr>
      <vt:lpstr>Siła planowania...</vt:lpstr>
      <vt:lpstr>Spartański program działań</vt:lpstr>
      <vt:lpstr>It’s show time!</vt:lpstr>
      <vt:lpstr>Magia obrazu – siła przekazu!</vt:lpstr>
      <vt:lpstr>Buzz o Spartanach</vt:lpstr>
      <vt:lpstr>PowerPoint Presentation</vt:lpstr>
      <vt:lpstr>Spartanie rozchwytywani</vt:lpstr>
      <vt:lpstr>Spartański sukces!</vt:lpstr>
      <vt:lpstr>„Spartanie Dzieciom” stali się symbolem charytatywnego biegania w Polsce, a zawody z ich udziałem nabrały zupełnie innego wymiaru. Spartanie w dalszym ciągu będą pomagać niepełnosprawnym dzieciom biorąc udział w biegach.  Grupa rozpoczęła właśnie nową zbiórkę. Zbierają na zajęcia  z dogoterapii dla dzieci z porażeniem mózgowym.  Liczymy na Wasze wielkie serca!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ania</dc:creator>
  <cp:lastModifiedBy>Ania</cp:lastModifiedBy>
  <cp:revision>170</cp:revision>
  <dcterms:created xsi:type="dcterms:W3CDTF">2013-10-15T17:59:51Z</dcterms:created>
  <dcterms:modified xsi:type="dcterms:W3CDTF">2014-02-28T10:59:34Z</dcterms:modified>
</cp:coreProperties>
</file>