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276" r:id="rId2"/>
    <p:sldId id="763" r:id="rId3"/>
    <p:sldId id="913" r:id="rId4"/>
    <p:sldId id="905" r:id="rId5"/>
    <p:sldId id="385" r:id="rId6"/>
    <p:sldId id="906" r:id="rId7"/>
    <p:sldId id="907" r:id="rId8"/>
    <p:sldId id="908" r:id="rId9"/>
    <p:sldId id="912" r:id="rId10"/>
    <p:sldId id="898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C51F"/>
    <a:srgbClr val="FF00FF"/>
    <a:srgbClr val="B30838"/>
    <a:srgbClr val="9C1F2E"/>
    <a:srgbClr val="92B73F"/>
    <a:srgbClr val="777549"/>
    <a:srgbClr val="C9C7A6"/>
    <a:srgbClr val="222F32"/>
    <a:srgbClr val="202D30"/>
    <a:srgbClr val="B8C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841" autoAdjust="0"/>
  </p:normalViewPr>
  <p:slideViewPr>
    <p:cSldViewPr snapToGrid="0" snapToObjects="1" showGuides="1">
      <p:cViewPr>
        <p:scale>
          <a:sx n="75" d="100"/>
          <a:sy n="75" d="100"/>
        </p:scale>
        <p:origin x="-1962" y="-354"/>
      </p:cViewPr>
      <p:guideLst>
        <p:guide orient="horz" pos="1001"/>
        <p:guide orient="horz" pos="2608"/>
        <p:guide orient="horz" pos="3995"/>
        <p:guide pos="5178"/>
        <p:guide pos="571"/>
        <p:guide pos="4025"/>
        <p:guide pos="1730"/>
        <p:guide pos="2884"/>
      </p:guideLst>
    </p:cSldViewPr>
  </p:slideViewPr>
  <p:outlineViewPr>
    <p:cViewPr>
      <p:scale>
        <a:sx n="33" d="100"/>
        <a:sy n="33" d="100"/>
      </p:scale>
      <p:origin x="0" y="217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-3720" y="-12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dania\kub_ant\PR\spo&#322;eczna\Fundacja%20Rodzin%20Adopcyjnych\Niemowlaki_POV_2013_03_04_dan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dania\kub_ant\PR\spo&#322;eczna\Fundacja%20Rodzin%20Adopcyjnych\Niemowlaki_POV_2013_03_04_dan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dania\kub_ant\PR\spo&#322;eczna\Fundacja%20Rodzin%20Adopcyjnych\Niemowlaki_POV_2013_03_04_dan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dania\kub_ant\PR\spo&#322;eczna\Fundacja%20Rodzin%20Adopcyjnych\Niemowlaki_POV_2013_03_04_dan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badania\kub_ant\PR\spo&#322;eczna\Fundacja%20Rodzin%20Adopcyjnych\Niemowlaki_POV_2013_03_04_da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5"/>
          <c:dLbls>
            <c:dLbl>
              <c:idx val="0"/>
              <c:layout>
                <c:manualLayout>
                  <c:x val="-0.16487665896352549"/>
                  <c:y val="0.2206268534614991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do 2 lat</a:t>
                    </a:r>
                    <a:endParaRPr lang="pl-PL" sz="24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23%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281724881145979"/>
                  <c:y val="-0.192211200872618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3 do 6 lat</a:t>
                    </a:r>
                    <a:endParaRPr lang="pl-PL" sz="24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29%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877359249086388"/>
                  <c:y val="-0.15544653509220438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7 do 13 lat</a:t>
                    </a:r>
                    <a:endParaRPr lang="pl-PL" sz="24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29%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82825952922695"/>
                  <c:y val="0.1896437054631829"/>
                </c:manualLayout>
              </c:layout>
              <c:tx>
                <c:rich>
                  <a:bodyPr/>
                  <a:lstStyle/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14 do 18 lat</a:t>
                    </a:r>
                    <a:endParaRPr lang="pl-PL" sz="2400" b="1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2400" b="1">
                        <a:solidFill>
                          <a:schemeClr val="bg1"/>
                        </a:solidFill>
                      </a:rPr>
                      <a:t>19%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'Tab 5'!$C$18:$C$21</c:f>
              <c:strCache>
                <c:ptCount val="4"/>
                <c:pt idx="0">
                  <c:v>do 2 lat </c:v>
                </c:pt>
                <c:pt idx="1">
                  <c:v>3 do 6 lat </c:v>
                </c:pt>
                <c:pt idx="2">
                  <c:v>7 do 13 lat </c:v>
                </c:pt>
                <c:pt idx="3">
                  <c:v>14 do 18 lat </c:v>
                </c:pt>
              </c:strCache>
            </c:strRef>
          </c:cat>
          <c:val>
            <c:numRef>
              <c:f>'Tab 5'!$D$18:$D$21</c:f>
              <c:numCache>
                <c:formatCode>0%</c:formatCode>
                <c:ptCount val="4"/>
                <c:pt idx="0">
                  <c:v>0.23</c:v>
                </c:pt>
                <c:pt idx="1">
                  <c:v>0.28999999999999998</c:v>
                </c:pt>
                <c:pt idx="2">
                  <c:v>0.28999999999999998</c:v>
                </c:pt>
                <c:pt idx="3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342403655911343"/>
          <c:y val="2.6763990267639901E-2"/>
          <c:w val="0.5451703397591755"/>
          <c:h val="0.94647201946472015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'Tab 1'!$B$23:$B$31</c:f>
              <c:strCache>
                <c:ptCount val="9"/>
                <c:pt idx="0">
                  <c:v>nie wiem\trudno powiedzieć </c:v>
                </c:pt>
                <c:pt idx="1">
                  <c:v>Zabawki </c:v>
                </c:pt>
                <c:pt idx="2">
                  <c:v>Wypoczynek \ sen </c:v>
                </c:pt>
                <c:pt idx="3">
                  <c:v>Dbanie o higienę dziecka </c:v>
                </c:pt>
                <c:pt idx="4">
                  <c:v>Poczucie bezpieczeństwa </c:v>
                </c:pt>
                <c:pt idx="5">
                  <c:v>Bezpośredni kontakt fizyczny z matką (opiekunem) </c:v>
                </c:pt>
                <c:pt idx="6">
                  <c:v>Jedzenie </c:v>
                </c:pt>
                <c:pt idx="7">
                  <c:v>Opieka lekarska </c:v>
                </c:pt>
                <c:pt idx="8">
                  <c:v>Emocjonalna więź z matką (opiekunem) </c:v>
                </c:pt>
              </c:strCache>
            </c:strRef>
          </c:cat>
          <c:val>
            <c:numRef>
              <c:f>'Tab 1'!$C$23:$C$31</c:f>
              <c:numCache>
                <c:formatCode>0%</c:formatCode>
                <c:ptCount val="9"/>
                <c:pt idx="0">
                  <c:v>1.04E-2</c:v>
                </c:pt>
                <c:pt idx="1">
                  <c:v>4.0300000000000002E-2</c:v>
                </c:pt>
                <c:pt idx="2">
                  <c:v>0.1484</c:v>
                </c:pt>
                <c:pt idx="3">
                  <c:v>0.27889999999999998</c:v>
                </c:pt>
                <c:pt idx="4">
                  <c:v>0.29339999999999999</c:v>
                </c:pt>
                <c:pt idx="5">
                  <c:v>0.41969999999999996</c:v>
                </c:pt>
                <c:pt idx="6">
                  <c:v>0.4839</c:v>
                </c:pt>
                <c:pt idx="7">
                  <c:v>0.51969999999999994</c:v>
                </c:pt>
                <c:pt idx="8">
                  <c:v>0.67519999999999991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799744"/>
        <c:axId val="96809728"/>
      </c:barChart>
      <c:catAx>
        <c:axId val="967997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96809728"/>
        <c:crosses val="autoZero"/>
        <c:auto val="1"/>
        <c:lblAlgn val="ctr"/>
        <c:lblOffset val="100"/>
        <c:noMultiLvlLbl val="0"/>
      </c:catAx>
      <c:valAx>
        <c:axId val="96809728"/>
        <c:scaling>
          <c:orientation val="minMax"/>
          <c:max val="0.70000000000000007"/>
        </c:scaling>
        <c:delete val="1"/>
        <c:axPos val="b"/>
        <c:numFmt formatCode="0%" sourceLinked="1"/>
        <c:majorTickMark val="out"/>
        <c:minorTickMark val="none"/>
        <c:tickLblPos val="nextTo"/>
        <c:crossAx val="9679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/>
                      <a:t>Zdecydowanie nie</a:t>
                    </a:r>
                    <a:endParaRPr lang="pl-PL" sz="1800"/>
                  </a:p>
                  <a:p>
                    <a:r>
                      <a:rPr lang="en-US" sz="1800"/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/>
                      <a:t>Raczej nie </a:t>
                    </a:r>
                    <a:endParaRPr lang="pl-PL" sz="1800"/>
                  </a:p>
                  <a:p>
                    <a:r>
                      <a:rPr lang="en-US" sz="1800"/>
                      <a:t>22%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>
                        <a:solidFill>
                          <a:schemeClr val="bg1"/>
                        </a:solidFill>
                      </a:rPr>
                      <a:t>Raczej tak</a:t>
                    </a:r>
                    <a:endParaRPr lang="pl-PL" sz="180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>
                        <a:solidFill>
                          <a:schemeClr val="bg1"/>
                        </a:solidFill>
                      </a:rPr>
                      <a:t>36%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>
                        <a:solidFill>
                          <a:schemeClr val="bg1"/>
                        </a:solidFill>
                      </a:rPr>
                      <a:t>Zdecydowanie tak </a:t>
                    </a:r>
                    <a:endParaRPr lang="pl-PL" sz="180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>
                        <a:solidFill>
                          <a:schemeClr val="bg1"/>
                        </a:solidFill>
                      </a:rPr>
                      <a:t>32%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/>
                      <a:t>nie wiem\trudno powiedzieć </a:t>
                    </a:r>
                    <a:endParaRPr lang="pl-PL" sz="1800"/>
                  </a:p>
                  <a:p>
                    <a:r>
                      <a:rPr lang="en-US" sz="1800"/>
                      <a:t>3%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'Tab 2'!$B$9:$B$13</c:f>
              <c:strCache>
                <c:ptCount val="5"/>
                <c:pt idx="0">
                  <c:v>Zdecydowanie nie </c:v>
                </c:pt>
                <c:pt idx="1">
                  <c:v>Raczej nie </c:v>
                </c:pt>
                <c:pt idx="2">
                  <c:v>Raczej tak </c:v>
                </c:pt>
                <c:pt idx="3">
                  <c:v>Zdecydowanie tak </c:v>
                </c:pt>
                <c:pt idx="4">
                  <c:v>nie wiem\trudno powiedzieć </c:v>
                </c:pt>
              </c:strCache>
            </c:strRef>
          </c:cat>
          <c:val>
            <c:numRef>
              <c:f>'Tab 2'!$C$9:$C$13</c:f>
              <c:numCache>
                <c:formatCode>0%</c:formatCode>
                <c:ptCount val="5"/>
                <c:pt idx="0">
                  <c:v>5.5999999999999994E-2</c:v>
                </c:pt>
                <c:pt idx="1">
                  <c:v>0.22399999999999998</c:v>
                </c:pt>
                <c:pt idx="2">
                  <c:v>0.3619</c:v>
                </c:pt>
                <c:pt idx="3">
                  <c:v>0.32429999999999998</c:v>
                </c:pt>
                <c:pt idx="4">
                  <c:v>3.3799999999999997E-2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O </a:t>
                    </a:r>
                    <a:r>
                      <a:rPr lang="en-US" smtClean="0"/>
                      <a:t>tydzień</a:t>
                    </a:r>
                    <a:endParaRPr lang="pl-PL" smtClean="0"/>
                  </a:p>
                  <a:p>
                    <a:r>
                      <a:rPr lang="en-US" smtClean="0"/>
                      <a:t>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O </a:t>
                    </a:r>
                    <a:r>
                      <a:rPr lang="en-US" err="1"/>
                      <a:t>dwa</a:t>
                    </a:r>
                    <a:r>
                      <a:rPr lang="en-US"/>
                      <a:t> </a:t>
                    </a:r>
                    <a:r>
                      <a:rPr lang="en-US" smtClean="0"/>
                      <a:t>tygodnie</a:t>
                    </a:r>
                    <a:endParaRPr lang="pl-PL" smtClean="0"/>
                  </a:p>
                  <a:p>
                    <a:r>
                      <a:rPr lang="en-US" smtClean="0"/>
                      <a:t>4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075210681425716"/>
                  <c:y val="8.4315224195301949E-2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O 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miesiąc</a:t>
                    </a:r>
                    <a:endParaRPr lang="pl-PL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21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094778042283367"/>
                  <c:y val="-0.1335780647711923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O </a:t>
                    </a:r>
                    <a:r>
                      <a:rPr lang="en-US" err="1">
                        <a:solidFill>
                          <a:schemeClr val="bg1"/>
                        </a:solidFill>
                      </a:rPr>
                      <a:t>dwa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miesiące</a:t>
                    </a:r>
                    <a:endParaRPr lang="pl-PL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14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343247299410038"/>
                  <c:y val="-0.2277440450696801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Więcej niż o 2 </a:t>
                    </a:r>
                    <a:r>
                      <a:rPr lang="pl-PL" smtClean="0"/>
                      <a:t>miesiące</a:t>
                    </a:r>
                  </a:p>
                  <a:p>
                    <a:r>
                      <a:rPr lang="pl-PL" smtClean="0"/>
                      <a:t>37</a:t>
                    </a:r>
                    <a:r>
                      <a:rPr lang="pl-PL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dirty="0" err="1">
                        <a:solidFill>
                          <a:schemeClr val="bg1"/>
                        </a:solidFill>
                      </a:rPr>
                      <a:t>nie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err="1">
                        <a:solidFill>
                          <a:schemeClr val="bg1"/>
                        </a:solidFill>
                      </a:rPr>
                      <a:t>wiem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\</a:t>
                    </a:r>
                    <a:r>
                      <a:rPr lang="en-US" err="1">
                        <a:solidFill>
                          <a:schemeClr val="bg1"/>
                        </a:solidFill>
                      </a:rPr>
                      <a:t>trudno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powiedzieć</a:t>
                    </a:r>
                    <a:endParaRPr lang="pl-PL" smtClean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mtClean="0">
                        <a:solidFill>
                          <a:schemeClr val="bg1"/>
                        </a:solidFill>
                      </a:rPr>
                      <a:t>21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'Tab 3'!$B$9:$B$14</c:f>
              <c:strCache>
                <c:ptCount val="6"/>
                <c:pt idx="0">
                  <c:v>O tydzień </c:v>
                </c:pt>
                <c:pt idx="1">
                  <c:v>O dwa tygodnie </c:v>
                </c:pt>
                <c:pt idx="2">
                  <c:v>O miesiąc </c:v>
                </c:pt>
                <c:pt idx="3">
                  <c:v>O dwa miesiące </c:v>
                </c:pt>
                <c:pt idx="4">
                  <c:v>Więcej niż o 2 miesiące </c:v>
                </c:pt>
                <c:pt idx="5">
                  <c:v>nie wiem\trudno powiedzieć </c:v>
                </c:pt>
              </c:strCache>
            </c:strRef>
          </c:cat>
          <c:val>
            <c:numRef>
              <c:f>'Tab 3'!$C$9:$C$14</c:f>
              <c:numCache>
                <c:formatCode>0%</c:formatCode>
                <c:ptCount val="6"/>
                <c:pt idx="0">
                  <c:v>3.7599999999999995E-2</c:v>
                </c:pt>
                <c:pt idx="1">
                  <c:v>4.1100000000000005E-2</c:v>
                </c:pt>
                <c:pt idx="2">
                  <c:v>0.21230000000000002</c:v>
                </c:pt>
                <c:pt idx="3">
                  <c:v>0.13739999999999999</c:v>
                </c:pt>
                <c:pt idx="4">
                  <c:v>0.36670000000000003</c:v>
                </c:pt>
                <c:pt idx="5">
                  <c:v>0.20499999999999999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9823530655818072"/>
                  <c:y val="6.2292266803437989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Nie później niż po tygodniu</a:t>
                    </a:r>
                    <a:endParaRPr lang="pl-PL" sz="1800"/>
                  </a:p>
                  <a:p>
                    <a:r>
                      <a:rPr lang="en-US" sz="1800"/>
                      <a:t>45%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400776562431178"/>
                  <c:y val="-0.21590070697258509"/>
                </c:manualLayout>
              </c:layout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Nie</a:t>
                    </a:r>
                    <a:r>
                      <a:rPr lang="en-US" sz="18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później</a:t>
                    </a:r>
                    <a:r>
                      <a:rPr lang="en-US" sz="18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niż</a:t>
                    </a:r>
                    <a:r>
                      <a:rPr lang="en-US" sz="18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po</a:t>
                    </a:r>
                    <a:r>
                      <a:rPr lang="en-US" sz="18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800" dirty="0" err="1">
                        <a:solidFill>
                          <a:schemeClr val="bg1"/>
                        </a:solidFill>
                      </a:rPr>
                      <a:t>miesiącu</a:t>
                    </a:r>
                    <a:endParaRPr lang="pl-PL" sz="180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</a:rPr>
                      <a:t>32%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>
                        <a:solidFill>
                          <a:schemeClr val="bg1"/>
                        </a:solidFill>
                      </a:rPr>
                      <a:t>Nie później niż po sześciu miesiącach</a:t>
                    </a:r>
                    <a:endParaRPr lang="pl-PL" sz="1800">
                      <a:solidFill>
                        <a:schemeClr val="bg1"/>
                      </a:solidFill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>
                        <a:solidFill>
                          <a:schemeClr val="bg1"/>
                        </a:solidFill>
                      </a:rPr>
                      <a:t>14%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800"/>
                      <a:t>Nie później niż po roku</a:t>
                    </a:r>
                    <a:endParaRPr lang="pl-PL" sz="1800"/>
                  </a:p>
                  <a:p>
                    <a:r>
                      <a:rPr lang="en-US" sz="1800"/>
                      <a:t>6%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800"/>
                      <a:t>nie wiem\trudno powiedzieć </a:t>
                    </a:r>
                    <a:endParaRPr lang="pl-PL" sz="1800"/>
                  </a:p>
                  <a:p>
                    <a:r>
                      <a:rPr lang="en-US" sz="1800"/>
                      <a:t>2%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'Tab 4'!$B$9:$B$13</c:f>
              <c:strCache>
                <c:ptCount val="5"/>
                <c:pt idx="0">
                  <c:v>Nie później niż po tygodniu </c:v>
                </c:pt>
                <c:pt idx="1">
                  <c:v>Nie później niż po miesiącu </c:v>
                </c:pt>
                <c:pt idx="2">
                  <c:v>Nie później niż po sześciu miesiącach </c:v>
                </c:pt>
                <c:pt idx="3">
                  <c:v>Nie później niż po roku </c:v>
                </c:pt>
                <c:pt idx="4">
                  <c:v>nie wiem\trudno powiedzieć </c:v>
                </c:pt>
              </c:strCache>
            </c:strRef>
          </c:cat>
          <c:val>
            <c:numRef>
              <c:f>'Tab 4'!$C$9:$C$13</c:f>
              <c:numCache>
                <c:formatCode>0%</c:formatCode>
                <c:ptCount val="5"/>
                <c:pt idx="0">
                  <c:v>0.44920000000000004</c:v>
                </c:pt>
                <c:pt idx="1">
                  <c:v>0.31819999999999998</c:v>
                </c:pt>
                <c:pt idx="2">
                  <c:v>0.1447</c:v>
                </c:pt>
                <c:pt idx="3">
                  <c:v>6.3399999999999998E-2</c:v>
                </c:pt>
                <c:pt idx="4">
                  <c:v>2.4500000000000001E-2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57156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7457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C5C66-234C-42F0-997D-A38B6106A1D7}" type="slidenum">
              <a:rPr lang="en-US" smtClean="0">
                <a:solidFill>
                  <a:schemeClr val="accent6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2871" y="477735"/>
            <a:ext cx="1320313" cy="2711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A97357E7-2121-4B99-8735-79127316A251}" type="datetimeFigureOut">
              <a:rPr lang="en-US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pPr algn="l"/>
              <a:t>3/12/2013</a:t>
            </a:fld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142628" y="68177"/>
            <a:ext cx="1737360" cy="244981"/>
            <a:chOff x="7881993" y="6590900"/>
            <a:chExt cx="1124815" cy="156007"/>
          </a:xfrm>
        </p:grpSpPr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7881993" y="6590900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7982248" y="6590900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8124562" y="6620732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239978" y="6623178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8276656" y="6620732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8310401" y="6620732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8335832" y="6654476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8" name="Freeform 67"/>
            <p:cNvSpPr>
              <a:spLocks noEditPoints="1"/>
            </p:cNvSpPr>
            <p:nvPr/>
          </p:nvSpPr>
          <p:spPr bwMode="auto">
            <a:xfrm>
              <a:off x="8441956" y="6653009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8513845" y="6653009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8559816" y="6620732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8640999" y="6620732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8719247" y="6653009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/>
          </p:nvSpPr>
          <p:spPr bwMode="auto">
            <a:xfrm>
              <a:off x="8764239" y="6653009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8833684" y="6654476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8947144" y="6653009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76" name="Date Placeholder 2"/>
          <p:cNvSpPr txBox="1">
            <a:spLocks/>
          </p:cNvSpPr>
          <p:nvPr/>
        </p:nvSpPr>
        <p:spPr>
          <a:xfrm>
            <a:off x="418774" y="274356"/>
            <a:ext cx="1787536" cy="302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Presentation Handouts</a:t>
            </a:r>
            <a:endParaRPr lang="en-US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494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43000" y="4387064"/>
            <a:ext cx="4572002" cy="3188457"/>
          </a:xfrm>
          <a:prstGeom prst="rect">
            <a:avLst/>
          </a:prstGeom>
        </p:spPr>
        <p:txBody>
          <a:bodyPr vert="horz" lIns="0" tIns="45720" rIns="18288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733165" y="68177"/>
            <a:ext cx="1737360" cy="244981"/>
            <a:chOff x="7881993" y="6590900"/>
            <a:chExt cx="1124815" cy="15600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881993" y="6590900"/>
              <a:ext cx="100255" cy="156007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982248" y="6590900"/>
              <a:ext cx="100744" cy="156007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8124562" y="6620732"/>
              <a:ext cx="97811" cy="99278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239978" y="6623178"/>
              <a:ext cx="20540" cy="98300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276656" y="6620732"/>
              <a:ext cx="16627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310401" y="6620732"/>
              <a:ext cx="16138" cy="100745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335832" y="6654476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441956" y="6653009"/>
              <a:ext cx="59175" cy="6846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8513845" y="6653009"/>
              <a:ext cx="43525" cy="6846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559816" y="6620732"/>
              <a:ext cx="62598" cy="100745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8640999" y="6620732"/>
              <a:ext cx="65533" cy="99278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8719247" y="6653009"/>
              <a:ext cx="44014" cy="6846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764239" y="6653009"/>
              <a:ext cx="67000" cy="6846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833684" y="6654476"/>
              <a:ext cx="104167" cy="70423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947144" y="6653009"/>
              <a:ext cx="59664" cy="6846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solidFill>
              <a:srgbClr val="B2BB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</p:grpSp>
      <p:sp>
        <p:nvSpPr>
          <p:cNvPr id="25" name="Date Placeholder 2"/>
          <p:cNvSpPr txBox="1">
            <a:spLocks/>
          </p:cNvSpPr>
          <p:nvPr/>
        </p:nvSpPr>
        <p:spPr>
          <a:xfrm>
            <a:off x="1009311" y="274356"/>
            <a:ext cx="3200720" cy="3028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Presentation Notes</a:t>
            </a:r>
            <a:r>
              <a:rPr lang="en-US" i="1" dirty="0" smtClean="0">
                <a:solidFill>
                  <a:schemeClr val="accent6"/>
                </a:solidFill>
                <a:latin typeface="+mj-lt"/>
              </a:rPr>
              <a:t> • </a:t>
            </a:r>
            <a:fld id="{7E5ABFAF-66EA-405F-B1E0-3B6379803F67}" type="datetime1">
              <a:rPr lang="en-US" i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pPr algn="l"/>
              <a:t>3/12/2013</a:t>
            </a:fld>
            <a:endParaRPr lang="en-US" i="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Slide Image Placeholder 2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26FAE4BF-74E7-482F-B64B-F03AB516AB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0E580C43-CC4A-4116-8DD6-203A5F193F7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6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/>
          <a:lstStyle/>
          <a:p>
            <a:fld id="{0E580C43-CC4A-4116-8DD6-203A5F193F7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3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AE4BF-74E7-482F-B64B-F03AB516AB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9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EEN Title Slide With Client Log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922571"/>
            <a:ext cx="6400800" cy="1477328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8575" y="2590109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i="0" cap="all" spc="300" baseline="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SUBTITLE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636889" y="3121445"/>
            <a:ext cx="1573971" cy="218303"/>
            <a:chOff x="7019492" y="6521307"/>
            <a:chExt cx="915349" cy="126955"/>
          </a:xfrm>
          <a:solidFill>
            <a:schemeClr val="bg1"/>
          </a:solidFill>
        </p:grpSpPr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019492" y="6521307"/>
              <a:ext cx="81585" cy="126955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101077" y="6521307"/>
              <a:ext cx="81983" cy="126955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216889" y="6545584"/>
              <a:ext cx="79596" cy="80790"/>
            </a:xfrm>
            <a:custGeom>
              <a:avLst/>
              <a:gdLst>
                <a:gd name="T0" fmla="*/ 70 w 85"/>
                <a:gd name="T1" fmla="*/ 86 h 86"/>
                <a:gd name="T2" fmla="*/ 70 w 85"/>
                <a:gd name="T3" fmla="*/ 35 h 86"/>
                <a:gd name="T4" fmla="*/ 70 w 85"/>
                <a:gd name="T5" fmla="*/ 26 h 86"/>
                <a:gd name="T6" fmla="*/ 70 w 85"/>
                <a:gd name="T7" fmla="*/ 26 h 86"/>
                <a:gd name="T8" fmla="*/ 65 w 85"/>
                <a:gd name="T9" fmla="*/ 35 h 86"/>
                <a:gd name="T10" fmla="*/ 47 w 85"/>
                <a:gd name="T11" fmla="*/ 62 h 86"/>
                <a:gd name="T12" fmla="*/ 39 w 85"/>
                <a:gd name="T13" fmla="*/ 62 h 86"/>
                <a:gd name="T14" fmla="*/ 20 w 85"/>
                <a:gd name="T15" fmla="*/ 34 h 86"/>
                <a:gd name="T16" fmla="*/ 15 w 85"/>
                <a:gd name="T17" fmla="*/ 26 h 86"/>
                <a:gd name="T18" fmla="*/ 15 w 85"/>
                <a:gd name="T19" fmla="*/ 26 h 86"/>
                <a:gd name="T20" fmla="*/ 15 w 85"/>
                <a:gd name="T21" fmla="*/ 35 h 86"/>
                <a:gd name="T22" fmla="*/ 15 w 85"/>
                <a:gd name="T23" fmla="*/ 86 h 86"/>
                <a:gd name="T24" fmla="*/ 0 w 85"/>
                <a:gd name="T25" fmla="*/ 86 h 86"/>
                <a:gd name="T26" fmla="*/ 0 w 85"/>
                <a:gd name="T27" fmla="*/ 0 h 86"/>
                <a:gd name="T28" fmla="*/ 14 w 85"/>
                <a:gd name="T29" fmla="*/ 0 h 86"/>
                <a:gd name="T30" fmla="*/ 38 w 85"/>
                <a:gd name="T31" fmla="*/ 35 h 86"/>
                <a:gd name="T32" fmla="*/ 43 w 85"/>
                <a:gd name="T33" fmla="*/ 44 h 86"/>
                <a:gd name="T34" fmla="*/ 44 w 85"/>
                <a:gd name="T35" fmla="*/ 44 h 86"/>
                <a:gd name="T36" fmla="*/ 49 w 85"/>
                <a:gd name="T37" fmla="*/ 34 h 86"/>
                <a:gd name="T38" fmla="*/ 70 w 85"/>
                <a:gd name="T39" fmla="*/ 0 h 86"/>
                <a:gd name="T40" fmla="*/ 85 w 85"/>
                <a:gd name="T41" fmla="*/ 0 h 86"/>
                <a:gd name="T42" fmla="*/ 85 w 85"/>
                <a:gd name="T43" fmla="*/ 86 h 86"/>
                <a:gd name="T44" fmla="*/ 70 w 85"/>
                <a:gd name="T4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5" h="86">
                  <a:moveTo>
                    <a:pt x="70" y="86"/>
                  </a:moveTo>
                  <a:cubicBezTo>
                    <a:pt x="70" y="35"/>
                    <a:pt x="70" y="35"/>
                    <a:pt x="70" y="35"/>
                  </a:cubicBezTo>
                  <a:cubicBezTo>
                    <a:pt x="70" y="32"/>
                    <a:pt x="70" y="29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9" y="29"/>
                    <a:pt x="66" y="32"/>
                    <a:pt x="65" y="35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2"/>
                    <a:pt x="17" y="29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9"/>
                    <a:pt x="15" y="32"/>
                    <a:pt x="15" y="35"/>
                  </a:cubicBezTo>
                  <a:cubicBezTo>
                    <a:pt x="15" y="86"/>
                    <a:pt x="15" y="86"/>
                    <a:pt x="15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40" y="38"/>
                    <a:pt x="42" y="41"/>
                    <a:pt x="43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1"/>
                    <a:pt x="46" y="38"/>
                    <a:pt x="49" y="3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5" y="86"/>
                    <a:pt x="85" y="86"/>
                    <a:pt x="85" y="86"/>
                  </a:cubicBezTo>
                  <a:lnTo>
                    <a:pt x="70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7310812" y="6547574"/>
              <a:ext cx="16715" cy="79994"/>
            </a:xfrm>
            <a:custGeom>
              <a:avLst/>
              <a:gdLst>
                <a:gd name="T0" fmla="*/ 1 w 18"/>
                <a:gd name="T1" fmla="*/ 27 h 85"/>
                <a:gd name="T2" fmla="*/ 16 w 18"/>
                <a:gd name="T3" fmla="*/ 27 h 85"/>
                <a:gd name="T4" fmla="*/ 16 w 18"/>
                <a:gd name="T5" fmla="*/ 74 h 85"/>
                <a:gd name="T6" fmla="*/ 1 w 18"/>
                <a:gd name="T7" fmla="*/ 85 h 85"/>
                <a:gd name="T8" fmla="*/ 1 w 18"/>
                <a:gd name="T9" fmla="*/ 27 h 85"/>
                <a:gd name="T10" fmla="*/ 9 w 18"/>
                <a:gd name="T11" fmla="*/ 18 h 85"/>
                <a:gd name="T12" fmla="*/ 0 w 18"/>
                <a:gd name="T13" fmla="*/ 9 h 85"/>
                <a:gd name="T14" fmla="*/ 9 w 18"/>
                <a:gd name="T15" fmla="*/ 0 h 85"/>
                <a:gd name="T16" fmla="*/ 18 w 18"/>
                <a:gd name="T17" fmla="*/ 9 h 85"/>
                <a:gd name="T18" fmla="*/ 9 w 18"/>
                <a:gd name="T19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85">
                  <a:moveTo>
                    <a:pt x="1" y="27"/>
                  </a:moveTo>
                  <a:cubicBezTo>
                    <a:pt x="16" y="27"/>
                    <a:pt x="16" y="27"/>
                    <a:pt x="16" y="2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85"/>
                    <a:pt x="1" y="85"/>
                    <a:pt x="1" y="85"/>
                  </a:cubicBezTo>
                  <a:lnTo>
                    <a:pt x="1" y="27"/>
                  </a:lnTo>
                  <a:close/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340660" y="6545584"/>
              <a:ext cx="13531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368121" y="6545584"/>
              <a:ext cx="13133" cy="81984"/>
            </a:xfrm>
            <a:custGeom>
              <a:avLst/>
              <a:gdLst>
                <a:gd name="T0" fmla="*/ 0 w 14"/>
                <a:gd name="T1" fmla="*/ 0 h 87"/>
                <a:gd name="T2" fmla="*/ 14 w 14"/>
                <a:gd name="T3" fmla="*/ 0 h 87"/>
                <a:gd name="T4" fmla="*/ 14 w 14"/>
                <a:gd name="T5" fmla="*/ 76 h 87"/>
                <a:gd name="T6" fmla="*/ 0 w 14"/>
                <a:gd name="T7" fmla="*/ 87 h 87"/>
                <a:gd name="T8" fmla="*/ 0 w 14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7">
                  <a:moveTo>
                    <a:pt x="0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87"/>
                    <a:pt x="0" y="87"/>
                    <a:pt x="0" y="87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388816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5 w 90"/>
                <a:gd name="T25" fmla="*/ 19 h 61"/>
                <a:gd name="T26" fmla="*/ 36 w 90"/>
                <a:gd name="T27" fmla="*/ 47 h 61"/>
                <a:gd name="T28" fmla="*/ 21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2" y="61"/>
                    <a:pt x="21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475177" y="6571850"/>
              <a:ext cx="48155" cy="55717"/>
            </a:xfrm>
            <a:custGeom>
              <a:avLst/>
              <a:gdLst>
                <a:gd name="T0" fmla="*/ 35 w 51"/>
                <a:gd name="T1" fmla="*/ 32 h 59"/>
                <a:gd name="T2" fmla="*/ 26 w 51"/>
                <a:gd name="T3" fmla="*/ 32 h 59"/>
                <a:gd name="T4" fmla="*/ 15 w 51"/>
                <a:gd name="T5" fmla="*/ 40 h 59"/>
                <a:gd name="T6" fmla="*/ 24 w 51"/>
                <a:gd name="T7" fmla="*/ 48 h 59"/>
                <a:gd name="T8" fmla="*/ 35 w 51"/>
                <a:gd name="T9" fmla="*/ 44 h 59"/>
                <a:gd name="T10" fmla="*/ 35 w 51"/>
                <a:gd name="T11" fmla="*/ 32 h 59"/>
                <a:gd name="T12" fmla="*/ 38 w 51"/>
                <a:gd name="T13" fmla="*/ 59 h 59"/>
                <a:gd name="T14" fmla="*/ 36 w 51"/>
                <a:gd name="T15" fmla="*/ 53 h 59"/>
                <a:gd name="T16" fmla="*/ 19 w 51"/>
                <a:gd name="T17" fmla="*/ 59 h 59"/>
                <a:gd name="T18" fmla="*/ 0 w 51"/>
                <a:gd name="T19" fmla="*/ 41 h 59"/>
                <a:gd name="T20" fmla="*/ 24 w 51"/>
                <a:gd name="T21" fmla="*/ 22 h 59"/>
                <a:gd name="T22" fmla="*/ 35 w 51"/>
                <a:gd name="T23" fmla="*/ 22 h 59"/>
                <a:gd name="T24" fmla="*/ 35 w 51"/>
                <a:gd name="T25" fmla="*/ 20 h 59"/>
                <a:gd name="T26" fmla="*/ 23 w 51"/>
                <a:gd name="T27" fmla="*/ 11 h 59"/>
                <a:gd name="T28" fmla="*/ 9 w 51"/>
                <a:gd name="T29" fmla="*/ 15 h 59"/>
                <a:gd name="T30" fmla="*/ 4 w 51"/>
                <a:gd name="T31" fmla="*/ 6 h 59"/>
                <a:gd name="T32" fmla="*/ 27 w 51"/>
                <a:gd name="T33" fmla="*/ 0 h 59"/>
                <a:gd name="T34" fmla="*/ 49 w 51"/>
                <a:gd name="T35" fmla="*/ 20 h 59"/>
                <a:gd name="T36" fmla="*/ 49 w 51"/>
                <a:gd name="T37" fmla="*/ 43 h 59"/>
                <a:gd name="T38" fmla="*/ 51 w 51"/>
                <a:gd name="T39" fmla="*/ 59 h 59"/>
                <a:gd name="T40" fmla="*/ 38 w 51"/>
                <a:gd name="T4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59">
                  <a:moveTo>
                    <a:pt x="35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18" y="32"/>
                    <a:pt x="15" y="35"/>
                    <a:pt x="15" y="40"/>
                  </a:cubicBezTo>
                  <a:cubicBezTo>
                    <a:pt x="15" y="45"/>
                    <a:pt x="18" y="48"/>
                    <a:pt x="24" y="48"/>
                  </a:cubicBezTo>
                  <a:cubicBezTo>
                    <a:pt x="29" y="48"/>
                    <a:pt x="33" y="46"/>
                    <a:pt x="35" y="44"/>
                  </a:cubicBezTo>
                  <a:lnTo>
                    <a:pt x="35" y="32"/>
                  </a:lnTo>
                  <a:close/>
                  <a:moveTo>
                    <a:pt x="38" y="59"/>
                  </a:moveTo>
                  <a:cubicBezTo>
                    <a:pt x="36" y="53"/>
                    <a:pt x="36" y="53"/>
                    <a:pt x="36" y="53"/>
                  </a:cubicBezTo>
                  <a:cubicBezTo>
                    <a:pt x="32" y="57"/>
                    <a:pt x="27" y="59"/>
                    <a:pt x="19" y="59"/>
                  </a:cubicBezTo>
                  <a:cubicBezTo>
                    <a:pt x="9" y="59"/>
                    <a:pt x="0" y="52"/>
                    <a:pt x="0" y="41"/>
                  </a:cubicBezTo>
                  <a:cubicBezTo>
                    <a:pt x="0" y="29"/>
                    <a:pt x="10" y="23"/>
                    <a:pt x="24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3"/>
                    <a:pt x="30" y="11"/>
                    <a:pt x="23" y="11"/>
                  </a:cubicBezTo>
                  <a:cubicBezTo>
                    <a:pt x="17" y="11"/>
                    <a:pt x="13" y="13"/>
                    <a:pt x="9" y="1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2" y="1"/>
                    <a:pt x="19" y="0"/>
                    <a:pt x="27" y="0"/>
                  </a:cubicBezTo>
                  <a:cubicBezTo>
                    <a:pt x="41" y="0"/>
                    <a:pt x="49" y="5"/>
                    <a:pt x="49" y="20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1"/>
                    <a:pt x="50" y="57"/>
                    <a:pt x="51" y="59"/>
                  </a:cubicBezTo>
                  <a:lnTo>
                    <a:pt x="38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533679" y="6571850"/>
              <a:ext cx="35420" cy="55717"/>
            </a:xfrm>
            <a:custGeom>
              <a:avLst/>
              <a:gdLst>
                <a:gd name="T0" fmla="*/ 0 w 38"/>
                <a:gd name="T1" fmla="*/ 1 h 59"/>
                <a:gd name="T2" fmla="*/ 13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5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3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7571089" y="6545584"/>
              <a:ext cx="50941" cy="81984"/>
            </a:xfrm>
            <a:custGeom>
              <a:avLst/>
              <a:gdLst>
                <a:gd name="T0" fmla="*/ 39 w 54"/>
                <a:gd name="T1" fmla="*/ 40 h 87"/>
                <a:gd name="T2" fmla="*/ 32 w 54"/>
                <a:gd name="T3" fmla="*/ 39 h 87"/>
                <a:gd name="T4" fmla="*/ 15 w 54"/>
                <a:gd name="T5" fmla="*/ 57 h 87"/>
                <a:gd name="T6" fmla="*/ 32 w 54"/>
                <a:gd name="T7" fmla="*/ 75 h 87"/>
                <a:gd name="T8" fmla="*/ 39 w 54"/>
                <a:gd name="T9" fmla="*/ 75 h 87"/>
                <a:gd name="T10" fmla="*/ 39 w 54"/>
                <a:gd name="T11" fmla="*/ 40 h 87"/>
                <a:gd name="T12" fmla="*/ 31 w 54"/>
                <a:gd name="T13" fmla="*/ 87 h 87"/>
                <a:gd name="T14" fmla="*/ 0 w 54"/>
                <a:gd name="T15" fmla="*/ 58 h 87"/>
                <a:gd name="T16" fmla="*/ 32 w 54"/>
                <a:gd name="T17" fmla="*/ 28 h 87"/>
                <a:gd name="T18" fmla="*/ 39 w 54"/>
                <a:gd name="T19" fmla="*/ 28 h 87"/>
                <a:gd name="T20" fmla="*/ 39 w 54"/>
                <a:gd name="T21" fmla="*/ 0 h 87"/>
                <a:gd name="T22" fmla="*/ 54 w 54"/>
                <a:gd name="T23" fmla="*/ 0 h 87"/>
                <a:gd name="T24" fmla="*/ 54 w 54"/>
                <a:gd name="T25" fmla="*/ 83 h 87"/>
                <a:gd name="T26" fmla="*/ 31 w 54"/>
                <a:gd name="T2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87">
                  <a:moveTo>
                    <a:pt x="39" y="40"/>
                  </a:moveTo>
                  <a:cubicBezTo>
                    <a:pt x="37" y="39"/>
                    <a:pt x="35" y="39"/>
                    <a:pt x="32" y="39"/>
                  </a:cubicBezTo>
                  <a:cubicBezTo>
                    <a:pt x="22" y="39"/>
                    <a:pt x="15" y="46"/>
                    <a:pt x="15" y="57"/>
                  </a:cubicBezTo>
                  <a:cubicBezTo>
                    <a:pt x="15" y="68"/>
                    <a:pt x="21" y="75"/>
                    <a:pt x="32" y="75"/>
                  </a:cubicBezTo>
                  <a:cubicBezTo>
                    <a:pt x="35" y="75"/>
                    <a:pt x="37" y="75"/>
                    <a:pt x="39" y="75"/>
                  </a:cubicBezTo>
                  <a:lnTo>
                    <a:pt x="39" y="40"/>
                  </a:lnTo>
                  <a:close/>
                  <a:moveTo>
                    <a:pt x="31" y="87"/>
                  </a:moveTo>
                  <a:cubicBezTo>
                    <a:pt x="14" y="87"/>
                    <a:pt x="0" y="77"/>
                    <a:pt x="0" y="58"/>
                  </a:cubicBezTo>
                  <a:cubicBezTo>
                    <a:pt x="0" y="40"/>
                    <a:pt x="13" y="28"/>
                    <a:pt x="32" y="28"/>
                  </a:cubicBezTo>
                  <a:cubicBezTo>
                    <a:pt x="35" y="28"/>
                    <a:pt x="37" y="28"/>
                    <a:pt x="39" y="28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8" y="86"/>
                    <a:pt x="41" y="87"/>
                    <a:pt x="31" y="8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7637154" y="6545584"/>
              <a:ext cx="53329" cy="80790"/>
            </a:xfrm>
            <a:custGeom>
              <a:avLst/>
              <a:gdLst>
                <a:gd name="T0" fmla="*/ 28 w 57"/>
                <a:gd name="T1" fmla="*/ 49 h 86"/>
                <a:gd name="T2" fmla="*/ 16 w 57"/>
                <a:gd name="T3" fmla="*/ 49 h 86"/>
                <a:gd name="T4" fmla="*/ 16 w 57"/>
                <a:gd name="T5" fmla="*/ 73 h 86"/>
                <a:gd name="T6" fmla="*/ 26 w 57"/>
                <a:gd name="T7" fmla="*/ 73 h 86"/>
                <a:gd name="T8" fmla="*/ 41 w 57"/>
                <a:gd name="T9" fmla="*/ 60 h 86"/>
                <a:gd name="T10" fmla="*/ 28 w 57"/>
                <a:gd name="T11" fmla="*/ 49 h 86"/>
                <a:gd name="T12" fmla="*/ 25 w 57"/>
                <a:gd name="T13" fmla="*/ 13 h 86"/>
                <a:gd name="T14" fmla="*/ 16 w 57"/>
                <a:gd name="T15" fmla="*/ 13 h 86"/>
                <a:gd name="T16" fmla="*/ 16 w 57"/>
                <a:gd name="T17" fmla="*/ 36 h 86"/>
                <a:gd name="T18" fmla="*/ 24 w 57"/>
                <a:gd name="T19" fmla="*/ 36 h 86"/>
                <a:gd name="T20" fmla="*/ 36 w 57"/>
                <a:gd name="T21" fmla="*/ 24 h 86"/>
                <a:gd name="T22" fmla="*/ 25 w 57"/>
                <a:gd name="T23" fmla="*/ 13 h 86"/>
                <a:gd name="T24" fmla="*/ 27 w 57"/>
                <a:gd name="T25" fmla="*/ 86 h 86"/>
                <a:gd name="T26" fmla="*/ 0 w 57"/>
                <a:gd name="T27" fmla="*/ 86 h 86"/>
                <a:gd name="T28" fmla="*/ 0 w 57"/>
                <a:gd name="T29" fmla="*/ 0 h 86"/>
                <a:gd name="T30" fmla="*/ 27 w 57"/>
                <a:gd name="T31" fmla="*/ 0 h 86"/>
                <a:gd name="T32" fmla="*/ 52 w 57"/>
                <a:gd name="T33" fmla="*/ 22 h 86"/>
                <a:gd name="T34" fmla="*/ 42 w 57"/>
                <a:gd name="T35" fmla="*/ 40 h 86"/>
                <a:gd name="T36" fmla="*/ 42 w 57"/>
                <a:gd name="T37" fmla="*/ 41 h 86"/>
                <a:gd name="T38" fmla="*/ 57 w 57"/>
                <a:gd name="T39" fmla="*/ 60 h 86"/>
                <a:gd name="T40" fmla="*/ 27 w 57"/>
                <a:gd name="T4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86">
                  <a:moveTo>
                    <a:pt x="28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36" y="73"/>
                    <a:pt x="41" y="68"/>
                    <a:pt x="41" y="60"/>
                  </a:cubicBezTo>
                  <a:cubicBezTo>
                    <a:pt x="41" y="54"/>
                    <a:pt x="36" y="49"/>
                    <a:pt x="28" y="49"/>
                  </a:cubicBezTo>
                  <a:moveTo>
                    <a:pt x="25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2" y="13"/>
                    <a:pt x="25" y="13"/>
                  </a:cubicBezTo>
                  <a:moveTo>
                    <a:pt x="27" y="86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7" y="0"/>
                    <a:pt x="52" y="12"/>
                    <a:pt x="52" y="22"/>
                  </a:cubicBezTo>
                  <a:cubicBezTo>
                    <a:pt x="52" y="31"/>
                    <a:pt x="49" y="36"/>
                    <a:pt x="42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53" y="42"/>
                    <a:pt x="57" y="50"/>
                    <a:pt x="57" y="60"/>
                  </a:cubicBezTo>
                  <a:cubicBezTo>
                    <a:pt x="57" y="73"/>
                    <a:pt x="49" y="86"/>
                    <a:pt x="27" y="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00830" y="6571850"/>
              <a:ext cx="35818" cy="55717"/>
            </a:xfrm>
            <a:custGeom>
              <a:avLst/>
              <a:gdLst>
                <a:gd name="T0" fmla="*/ 0 w 38"/>
                <a:gd name="T1" fmla="*/ 1 h 59"/>
                <a:gd name="T2" fmla="*/ 12 w 38"/>
                <a:gd name="T3" fmla="*/ 1 h 59"/>
                <a:gd name="T4" fmla="*/ 14 w 38"/>
                <a:gd name="T5" fmla="*/ 7 h 59"/>
                <a:gd name="T6" fmla="*/ 30 w 38"/>
                <a:gd name="T7" fmla="*/ 0 h 59"/>
                <a:gd name="T8" fmla="*/ 38 w 38"/>
                <a:gd name="T9" fmla="*/ 2 h 59"/>
                <a:gd name="T10" fmla="*/ 33 w 38"/>
                <a:gd name="T11" fmla="*/ 14 h 59"/>
                <a:gd name="T12" fmla="*/ 26 w 38"/>
                <a:gd name="T13" fmla="*/ 12 h 59"/>
                <a:gd name="T14" fmla="*/ 15 w 38"/>
                <a:gd name="T15" fmla="*/ 18 h 59"/>
                <a:gd name="T16" fmla="*/ 15 w 38"/>
                <a:gd name="T17" fmla="*/ 48 h 59"/>
                <a:gd name="T18" fmla="*/ 0 w 38"/>
                <a:gd name="T19" fmla="*/ 59 h 59"/>
                <a:gd name="T20" fmla="*/ 0 w 38"/>
                <a:gd name="T21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59">
                  <a:moveTo>
                    <a:pt x="0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4" y="0"/>
                    <a:pt x="30" y="0"/>
                  </a:cubicBezTo>
                  <a:cubicBezTo>
                    <a:pt x="33" y="0"/>
                    <a:pt x="36" y="0"/>
                    <a:pt x="38" y="2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0" y="13"/>
                    <a:pt x="28" y="12"/>
                    <a:pt x="26" y="12"/>
                  </a:cubicBezTo>
                  <a:cubicBezTo>
                    <a:pt x="22" y="12"/>
                    <a:pt x="19" y="14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7737444" y="6571850"/>
              <a:ext cx="54523" cy="55717"/>
            </a:xfrm>
            <a:custGeom>
              <a:avLst/>
              <a:gdLst>
                <a:gd name="T0" fmla="*/ 29 w 58"/>
                <a:gd name="T1" fmla="*/ 11 h 59"/>
                <a:gd name="T2" fmla="*/ 15 w 58"/>
                <a:gd name="T3" fmla="*/ 29 h 59"/>
                <a:gd name="T4" fmla="*/ 29 w 58"/>
                <a:gd name="T5" fmla="*/ 48 h 59"/>
                <a:gd name="T6" fmla="*/ 43 w 58"/>
                <a:gd name="T7" fmla="*/ 29 h 59"/>
                <a:gd name="T8" fmla="*/ 29 w 58"/>
                <a:gd name="T9" fmla="*/ 11 h 59"/>
                <a:gd name="T10" fmla="*/ 50 w 58"/>
                <a:gd name="T11" fmla="*/ 51 h 59"/>
                <a:gd name="T12" fmla="*/ 29 w 58"/>
                <a:gd name="T13" fmla="*/ 59 h 59"/>
                <a:gd name="T14" fmla="*/ 9 w 58"/>
                <a:gd name="T15" fmla="*/ 52 h 59"/>
                <a:gd name="T16" fmla="*/ 0 w 58"/>
                <a:gd name="T17" fmla="*/ 30 h 59"/>
                <a:gd name="T18" fmla="*/ 9 w 58"/>
                <a:gd name="T19" fmla="*/ 8 h 59"/>
                <a:gd name="T20" fmla="*/ 29 w 58"/>
                <a:gd name="T21" fmla="*/ 0 h 59"/>
                <a:gd name="T22" fmla="*/ 50 w 58"/>
                <a:gd name="T23" fmla="*/ 8 h 59"/>
                <a:gd name="T24" fmla="*/ 58 w 58"/>
                <a:gd name="T25" fmla="*/ 29 h 59"/>
                <a:gd name="T26" fmla="*/ 50 w 58"/>
                <a:gd name="T27" fmla="*/ 5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29" y="11"/>
                  </a:moveTo>
                  <a:cubicBezTo>
                    <a:pt x="20" y="11"/>
                    <a:pt x="15" y="19"/>
                    <a:pt x="15" y="29"/>
                  </a:cubicBezTo>
                  <a:cubicBezTo>
                    <a:pt x="15" y="41"/>
                    <a:pt x="20" y="48"/>
                    <a:pt x="29" y="48"/>
                  </a:cubicBezTo>
                  <a:cubicBezTo>
                    <a:pt x="38" y="48"/>
                    <a:pt x="43" y="40"/>
                    <a:pt x="43" y="29"/>
                  </a:cubicBezTo>
                  <a:cubicBezTo>
                    <a:pt x="43" y="18"/>
                    <a:pt x="38" y="11"/>
                    <a:pt x="29" y="11"/>
                  </a:cubicBezTo>
                  <a:moveTo>
                    <a:pt x="50" y="51"/>
                  </a:moveTo>
                  <a:cubicBezTo>
                    <a:pt x="45" y="56"/>
                    <a:pt x="38" y="59"/>
                    <a:pt x="29" y="59"/>
                  </a:cubicBezTo>
                  <a:cubicBezTo>
                    <a:pt x="21" y="59"/>
                    <a:pt x="14" y="57"/>
                    <a:pt x="9" y="52"/>
                  </a:cubicBezTo>
                  <a:cubicBezTo>
                    <a:pt x="3" y="47"/>
                    <a:pt x="0" y="39"/>
                    <a:pt x="0" y="30"/>
                  </a:cubicBezTo>
                  <a:cubicBezTo>
                    <a:pt x="0" y="21"/>
                    <a:pt x="3" y="13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8" y="0"/>
                    <a:pt x="45" y="3"/>
                    <a:pt x="50" y="8"/>
                  </a:cubicBezTo>
                  <a:cubicBezTo>
                    <a:pt x="55" y="13"/>
                    <a:pt x="58" y="21"/>
                    <a:pt x="58" y="29"/>
                  </a:cubicBezTo>
                  <a:cubicBezTo>
                    <a:pt x="58" y="38"/>
                    <a:pt x="55" y="46"/>
                    <a:pt x="50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793957" y="6573044"/>
              <a:ext cx="84769" cy="57309"/>
            </a:xfrm>
            <a:custGeom>
              <a:avLst/>
              <a:gdLst>
                <a:gd name="T0" fmla="*/ 15 w 90"/>
                <a:gd name="T1" fmla="*/ 0 h 61"/>
                <a:gd name="T2" fmla="*/ 27 w 90"/>
                <a:gd name="T3" fmla="*/ 39 h 61"/>
                <a:gd name="T4" fmla="*/ 27 w 90"/>
                <a:gd name="T5" fmla="*/ 39 h 61"/>
                <a:gd name="T6" fmla="*/ 40 w 90"/>
                <a:gd name="T7" fmla="*/ 0 h 61"/>
                <a:gd name="T8" fmla="*/ 51 w 90"/>
                <a:gd name="T9" fmla="*/ 0 h 61"/>
                <a:gd name="T10" fmla="*/ 64 w 90"/>
                <a:gd name="T11" fmla="*/ 39 h 61"/>
                <a:gd name="T12" fmla="*/ 64 w 90"/>
                <a:gd name="T13" fmla="*/ 39 h 61"/>
                <a:gd name="T14" fmla="*/ 76 w 90"/>
                <a:gd name="T15" fmla="*/ 0 h 61"/>
                <a:gd name="T16" fmla="*/ 90 w 90"/>
                <a:gd name="T17" fmla="*/ 0 h 61"/>
                <a:gd name="T18" fmla="*/ 73 w 90"/>
                <a:gd name="T19" fmla="*/ 47 h 61"/>
                <a:gd name="T20" fmla="*/ 58 w 90"/>
                <a:gd name="T21" fmla="*/ 58 h 61"/>
                <a:gd name="T22" fmla="*/ 45 w 90"/>
                <a:gd name="T23" fmla="*/ 19 h 61"/>
                <a:gd name="T24" fmla="*/ 44 w 90"/>
                <a:gd name="T25" fmla="*/ 19 h 61"/>
                <a:gd name="T26" fmla="*/ 35 w 90"/>
                <a:gd name="T27" fmla="*/ 47 h 61"/>
                <a:gd name="T28" fmla="*/ 20 w 90"/>
                <a:gd name="T29" fmla="*/ 58 h 61"/>
                <a:gd name="T30" fmla="*/ 0 w 90"/>
                <a:gd name="T31" fmla="*/ 0 h 61"/>
                <a:gd name="T32" fmla="*/ 15 w 90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1">
                  <a:moveTo>
                    <a:pt x="15" y="0"/>
                  </a:moveTo>
                  <a:cubicBezTo>
                    <a:pt x="27" y="39"/>
                    <a:pt x="27" y="39"/>
                    <a:pt x="27" y="39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47"/>
                    <a:pt x="69" y="61"/>
                    <a:pt x="58" y="5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31" y="61"/>
                    <a:pt x="20" y="5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886288" y="6571850"/>
              <a:ext cx="48553" cy="55717"/>
            </a:xfrm>
            <a:custGeom>
              <a:avLst/>
              <a:gdLst>
                <a:gd name="T0" fmla="*/ 52 w 52"/>
                <a:gd name="T1" fmla="*/ 20 h 59"/>
                <a:gd name="T2" fmla="*/ 52 w 52"/>
                <a:gd name="T3" fmla="*/ 48 h 59"/>
                <a:gd name="T4" fmla="*/ 38 w 52"/>
                <a:gd name="T5" fmla="*/ 59 h 59"/>
                <a:gd name="T6" fmla="*/ 38 w 52"/>
                <a:gd name="T7" fmla="*/ 24 h 59"/>
                <a:gd name="T8" fmla="*/ 29 w 52"/>
                <a:gd name="T9" fmla="*/ 12 h 59"/>
                <a:gd name="T10" fmla="*/ 15 w 52"/>
                <a:gd name="T11" fmla="*/ 18 h 59"/>
                <a:gd name="T12" fmla="*/ 15 w 52"/>
                <a:gd name="T13" fmla="*/ 48 h 59"/>
                <a:gd name="T14" fmla="*/ 0 w 52"/>
                <a:gd name="T15" fmla="*/ 59 h 59"/>
                <a:gd name="T16" fmla="*/ 0 w 52"/>
                <a:gd name="T17" fmla="*/ 1 h 59"/>
                <a:gd name="T18" fmla="*/ 13 w 52"/>
                <a:gd name="T19" fmla="*/ 1 h 59"/>
                <a:gd name="T20" fmla="*/ 14 w 52"/>
                <a:gd name="T21" fmla="*/ 7 h 59"/>
                <a:gd name="T22" fmla="*/ 34 w 52"/>
                <a:gd name="T23" fmla="*/ 0 h 59"/>
                <a:gd name="T24" fmla="*/ 52 w 52"/>
                <a:gd name="T25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59">
                  <a:moveTo>
                    <a:pt x="52" y="2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59"/>
                    <a:pt x="38" y="59"/>
                    <a:pt x="38" y="5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9"/>
                    <a:pt x="37" y="12"/>
                    <a:pt x="29" y="12"/>
                  </a:cubicBezTo>
                  <a:cubicBezTo>
                    <a:pt x="24" y="12"/>
                    <a:pt x="19" y="15"/>
                    <a:pt x="15" y="1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59"/>
                    <a:pt x="0" y="59"/>
                    <a:pt x="0" y="5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2"/>
                    <a:pt x="27" y="0"/>
                    <a:pt x="34" y="0"/>
                  </a:cubicBezTo>
                  <a:cubicBezTo>
                    <a:pt x="43" y="0"/>
                    <a:pt x="52" y="5"/>
                    <a:pt x="5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Round Same Side Corner Rectangle 50"/>
          <p:cNvSpPr/>
          <p:nvPr/>
        </p:nvSpPr>
        <p:spPr>
          <a:xfrm rot="10800000">
            <a:off x="571598" y="3003996"/>
            <a:ext cx="859492" cy="442061"/>
          </a:xfrm>
          <a:prstGeom prst="round2SameRect">
            <a:avLst>
              <a:gd name="adj1" fmla="val 11883"/>
              <a:gd name="adj2" fmla="val 0"/>
            </a:avLst>
          </a:prstGeom>
          <a:gradFill>
            <a:gsLst>
              <a:gs pos="100000">
                <a:sysClr val="windowText" lastClr="000000">
                  <a:alpha val="0"/>
                </a:sysClr>
              </a:gs>
              <a:gs pos="72000">
                <a:sysClr val="window" lastClr="FFFFFF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68578" y="2492149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29" name="Straight Connector 28"/>
          <p:cNvCxnSpPr/>
          <p:nvPr userDrawn="1"/>
        </p:nvCxnSpPr>
        <p:spPr>
          <a:xfrm>
            <a:off x="568578" y="2997079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</a:ln>
          <a:effectLst/>
        </p:spPr>
      </p:cxnSp>
      <p:grpSp>
        <p:nvGrpSpPr>
          <p:cNvPr id="52" name="Group 51"/>
          <p:cNvGrpSpPr/>
          <p:nvPr userDrawn="1"/>
        </p:nvGrpSpPr>
        <p:grpSpPr>
          <a:xfrm>
            <a:off x="482283" y="6553200"/>
            <a:ext cx="50800" cy="304803"/>
            <a:chOff x="482283" y="6553200"/>
            <a:chExt cx="50800" cy="304803"/>
          </a:xfrm>
        </p:grpSpPr>
        <p:cxnSp>
          <p:nvCxnSpPr>
            <p:cNvPr id="53" name="Straight Connector 52"/>
            <p:cNvCxnSpPr/>
            <p:nvPr userDrawn="1"/>
          </p:nvCxnSpPr>
          <p:spPr>
            <a:xfrm>
              <a:off x="533083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54" name="Straight Connector 53"/>
            <p:cNvCxnSpPr/>
            <p:nvPr userDrawn="1"/>
          </p:nvCxnSpPr>
          <p:spPr>
            <a:xfrm>
              <a:off x="482283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Przyjazny Bank Newsweeka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sp useBgFill="1">
        <p:nvSpPr>
          <p:cNvPr id="66" name="Rectangle 65"/>
          <p:cNvSpPr/>
          <p:nvPr userDrawn="1"/>
        </p:nvSpPr>
        <p:spPr>
          <a:xfrm>
            <a:off x="7881998" y="6567310"/>
            <a:ext cx="1124814" cy="156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51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3537207"/>
            <a:ext cx="6400800" cy="738664"/>
          </a:xfrm>
        </p:spPr>
        <p:txBody>
          <a:bodyPr wrap="square" lIns="0" tIns="0" rIns="0" bIns="0" anchor="b">
            <a:spAutoFit/>
          </a:bodyPr>
          <a:lstStyle>
            <a:lvl1pPr algn="ctr">
              <a:defRPr sz="4800" i="0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66084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i="0" cap="all" spc="300" baseline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1723932" y="4367867"/>
            <a:ext cx="5696143" cy="0"/>
          </a:xfrm>
          <a:prstGeom prst="line">
            <a:avLst/>
          </a:prstGeom>
          <a:ln>
            <a:gradFill>
              <a:gsLst>
                <a:gs pos="0">
                  <a:schemeClr val="tx2">
                    <a:lumMod val="50000"/>
                    <a:alpha val="0"/>
                  </a:schemeClr>
                </a:gs>
                <a:gs pos="50000">
                  <a:schemeClr val="tx2">
                    <a:lumMod val="50000"/>
                  </a:schemeClr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3083" y="6669884"/>
            <a:ext cx="0" cy="188119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lumMod val="0"/>
                    <a:lumOff val="100000"/>
                  </a:srgbClr>
                </a:gs>
                <a:gs pos="0">
                  <a:srgbClr val="5091CD">
                    <a:alpha val="0"/>
                  </a:srgb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>
            <a:off x="482283" y="6553200"/>
            <a:ext cx="0" cy="30480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bg2">
                    <a:lumMod val="50000"/>
                  </a:schemeClr>
                </a:gs>
                <a:gs pos="0">
                  <a:schemeClr val="bg2">
                    <a:lumMod val="50000"/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Przyjazny Bank Newsweeka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97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8575" y="922571"/>
            <a:ext cx="6400800" cy="1477328"/>
          </a:xfrm>
        </p:spPr>
        <p:txBody>
          <a:bodyPr wrap="square" lIns="0" tIns="0" rIns="0" bIns="0" anchor="b">
            <a:spAutoFit/>
          </a:bodyPr>
          <a:lstStyle>
            <a:lvl1pPr algn="l">
              <a:defRPr sz="4800" i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8575" y="2590109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i="0" spc="300">
                <a:solidFill>
                  <a:schemeClr val="bg1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SUBTITLE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568578" y="2492149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</a:ln>
          <a:effectLst/>
        </p:spPr>
      </p:cxnSp>
      <p:cxnSp>
        <p:nvCxnSpPr>
          <p:cNvPr id="34" name="Straight Connector 33"/>
          <p:cNvCxnSpPr/>
          <p:nvPr/>
        </p:nvCxnSpPr>
        <p:spPr>
          <a:xfrm>
            <a:off x="568578" y="2997079"/>
            <a:ext cx="4400551" cy="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tint val="66000"/>
                    <a:satMod val="160000"/>
                    <a:lumMod val="0"/>
                    <a:lumOff val="100000"/>
                    <a:alpha val="0"/>
                  </a:srgbClr>
                </a:gs>
                <a:gs pos="44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</a:ln>
          <a:effectLst/>
        </p:spPr>
      </p:cxnSp>
      <p:grpSp>
        <p:nvGrpSpPr>
          <p:cNvPr id="4" name="Group 24"/>
          <p:cNvGrpSpPr/>
          <p:nvPr userDrawn="1"/>
        </p:nvGrpSpPr>
        <p:grpSpPr>
          <a:xfrm>
            <a:off x="482283" y="6553200"/>
            <a:ext cx="50800" cy="304803"/>
            <a:chOff x="482283" y="6553200"/>
            <a:chExt cx="50800" cy="304803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533083" y="6669884"/>
              <a:ext cx="0" cy="188119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rgbClr val="5091CD">
                      <a:lumMod val="0"/>
                      <a:lumOff val="100000"/>
                    </a:srgbClr>
                  </a:gs>
                  <a:gs pos="0">
                    <a:srgbClr val="5091CD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</p:cxnSp>
        <p:cxnSp>
          <p:nvCxnSpPr>
            <p:cNvPr id="30" name="Straight Connector 29"/>
            <p:cNvCxnSpPr/>
            <p:nvPr userDrawn="1"/>
          </p:nvCxnSpPr>
          <p:spPr>
            <a:xfrm>
              <a:off x="482283" y="6553200"/>
              <a:ext cx="0" cy="304800"/>
            </a:xfrm>
            <a:prstGeom prst="line">
              <a:avLst/>
            </a:prstGeom>
            <a:noFill/>
            <a:ln w="9525" cap="flat" cmpd="sng" algn="ctr">
              <a:gradFill>
                <a:gsLst>
                  <a:gs pos="100000">
                    <a:schemeClr val="accent1"/>
                  </a:gs>
                  <a:gs pos="0">
                    <a:schemeClr val="accent1">
                      <a:alpha val="0"/>
                    </a:schemeClr>
                  </a:gs>
                </a:gsLst>
                <a:lin ang="5400000" scaled="0"/>
              </a:gradFill>
              <a:prstDash val="solid"/>
            </a:ln>
            <a:effectLst/>
          </p:spPr>
        </p:cxnSp>
      </p:grp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60411"/>
            <a:ext cx="474480" cy="397588"/>
          </a:xfrm>
          <a:prstGeom prst="rect">
            <a:avLst/>
          </a:prstGeom>
        </p:spPr>
        <p:txBody>
          <a:bodyPr vert="horz" lIns="91440" tIns="0" rIns="91440" bIns="36576" rtlCol="0" anchor="ctr"/>
          <a:lstStyle>
            <a:lvl1pPr>
              <a:defRPr lang="en-US" i="0" smtClean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pl-PL" smtClean="0"/>
              <a:t>8/20/2012</a:t>
            </a:r>
            <a:endParaRPr lang="en-US" dirty="0"/>
          </a:p>
        </p:txBody>
      </p:sp>
      <p:sp>
        <p:nvSpPr>
          <p:cNvPr id="6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345633" y="3072318"/>
            <a:ext cx="1536744" cy="455107"/>
          </a:xfrm>
          <a:prstGeom prst="rect">
            <a:avLst/>
          </a:prstGeom>
          <a:noFill/>
        </p:spPr>
        <p:txBody>
          <a:bodyPr wrap="square" tIns="91440" bIns="91440" anchor="ctr">
            <a:normAutofit/>
          </a:bodyPr>
          <a:lstStyle>
            <a:lvl1pPr algn="ctr">
              <a:defRPr sz="7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Op. co LOGO HERE</a:t>
            </a:r>
            <a:endParaRPr lang="en-US" dirty="0"/>
          </a:p>
        </p:txBody>
      </p:sp>
      <p:pic>
        <p:nvPicPr>
          <p:cNvPr id="29" name="Obraz 28" descr="MB logo_ISO_bia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0700" y="3149673"/>
            <a:ext cx="2235200" cy="5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 userDrawn="1"/>
        </p:nvGrpSpPr>
        <p:grpSpPr bwMode="auto">
          <a:xfrm>
            <a:off x="0" y="936625"/>
            <a:ext cx="3844925" cy="44450"/>
            <a:chOff x="0" y="718602"/>
            <a:chExt cx="3844339" cy="43398"/>
          </a:xfrm>
        </p:grpSpPr>
        <p:cxnSp>
          <p:nvCxnSpPr>
            <p:cNvPr id="6" name="Straight Connector 32"/>
            <p:cNvCxnSpPr/>
            <p:nvPr userDrawn="1"/>
          </p:nvCxnSpPr>
          <p:spPr>
            <a:xfrm>
              <a:off x="0" y="661193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3"/>
            <p:cNvCxnSpPr/>
            <p:nvPr userDrawn="1"/>
          </p:nvCxnSpPr>
          <p:spPr>
            <a:xfrm>
              <a:off x="0" y="702855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52"/>
          <p:cNvCxnSpPr/>
          <p:nvPr userDrawn="1"/>
        </p:nvCxnSpPr>
        <p:spPr>
          <a:xfrm>
            <a:off x="469900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9" name="Straight Connector 55"/>
          <p:cNvCxnSpPr/>
          <p:nvPr userDrawn="1"/>
        </p:nvCxnSpPr>
        <p:spPr>
          <a:xfrm>
            <a:off x="420688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268288" y="1168576"/>
            <a:ext cx="8513762" cy="4033726"/>
          </a:xfrm>
        </p:spPr>
        <p:txBody>
          <a:bodyPr/>
          <a:lstStyle>
            <a:lvl1pPr marL="0" indent="0">
              <a:buFont typeface="Arial" pitchFamily="34" charset="0"/>
              <a:buNone/>
              <a:defRPr/>
            </a:lvl1pPr>
            <a:lvl2pPr marL="228600" indent="0">
              <a:buFont typeface="Arial" pitchFamily="34" charset="0"/>
              <a:buNone/>
              <a:defRPr/>
            </a:lvl2pPr>
            <a:lvl3pPr marL="400050" indent="0">
              <a:buFont typeface="Arial" pitchFamily="34" charset="0"/>
              <a:buNone/>
              <a:defRPr/>
            </a:lvl3pPr>
            <a:lvl4pPr marL="571500" indent="0">
              <a:buFont typeface="Arial" pitchFamily="34" charset="0"/>
              <a:buNone/>
              <a:defRPr/>
            </a:lvl4pPr>
            <a:lvl5pPr marL="74295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>
                <a:solidFill>
                  <a:srgbClr val="C2D1D4">
                    <a:lumMod val="75000"/>
                  </a:srgbClr>
                </a:solidFill>
              </a:rPr>
              <a:t>8/20/2012</a:t>
            </a:r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Przyjazny Bank Newsweeka</a:t>
            </a:r>
            <a:endParaRPr lang="pt-BR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9D6A1-6A8E-4987-9A16-DDE979AD0EE8}" type="slidenum">
              <a:rPr>
                <a:solidFill>
                  <a:srgbClr val="C2D1D4">
                    <a:lumMod val="75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0"/>
          </p:nvPr>
        </p:nvSpPr>
        <p:spPr>
          <a:xfrm>
            <a:off x="363538" y="1265238"/>
            <a:ext cx="8418511" cy="39370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i="0">
                <a:latin typeface="+mn-lt"/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grpSp>
        <p:nvGrpSpPr>
          <p:cNvPr id="6" name="Group 31"/>
          <p:cNvGrpSpPr/>
          <p:nvPr userDrawn="1"/>
        </p:nvGrpSpPr>
        <p:grpSpPr>
          <a:xfrm>
            <a:off x="1" y="937260"/>
            <a:ext cx="3844339" cy="43398"/>
            <a:chOff x="0" y="718602"/>
            <a:chExt cx="3844339" cy="43398"/>
          </a:xfrm>
        </p:grpSpPr>
        <p:cxnSp>
          <p:nvCxnSpPr>
            <p:cNvPr id="33" name="Straight Connector 32"/>
            <p:cNvCxnSpPr/>
            <p:nvPr userDrawn="1"/>
          </p:nvCxnSpPr>
          <p:spPr>
            <a:xfrm>
              <a:off x="0" y="718602"/>
              <a:ext cx="38443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0" y="762000"/>
              <a:ext cx="2180639" cy="0"/>
            </a:xfrm>
            <a:prstGeom prst="line">
              <a:avLst/>
            </a:prstGeom>
            <a:ln>
              <a:gradFill>
                <a:gsLst>
                  <a:gs pos="100000">
                    <a:schemeClr val="accent1">
                      <a:tint val="66000"/>
                      <a:satMod val="160000"/>
                      <a:lumMod val="0"/>
                      <a:lumOff val="100000"/>
                      <a:alpha val="0"/>
                    </a:schemeClr>
                  </a:gs>
                  <a:gs pos="44000">
                    <a:schemeClr val="accent6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 userDrawn="1"/>
        </p:nvCxnSpPr>
        <p:spPr>
          <a:xfrm>
            <a:off x="533083" y="6668906"/>
            <a:ext cx="0" cy="189097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1"/>
                </a:gs>
                <a:gs pos="0">
                  <a:schemeClr val="accent1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59" name="Straight Connector 58"/>
          <p:cNvCxnSpPr/>
          <p:nvPr userDrawn="1"/>
        </p:nvCxnSpPr>
        <p:spPr>
          <a:xfrm>
            <a:off x="482283" y="6580598"/>
            <a:ext cx="0" cy="277405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alpha val="0"/>
                  </a:scheme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 smtClean="0">
                <a:solidFill>
                  <a:srgbClr val="C2D1D4">
                    <a:lumMod val="75000"/>
                  </a:srgbClr>
                </a:solidFill>
              </a:rPr>
              <a:t>Przyjazny Bank Newsweeka</a:t>
            </a:r>
            <a:endParaRPr lang="pt-BR"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AB4E72-7858-48F1-A40D-12FF09E4BFB8}" type="slidenum">
              <a:rPr>
                <a:solidFill>
                  <a:srgbClr val="C2D1D4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C2D1D4">
                  <a:lumMod val="75000"/>
                </a:srgbClr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5249609"/>
            <a:ext cx="9144000" cy="1060704"/>
          </a:xfrm>
          <a:solidFill>
            <a:schemeClr val="accent5">
              <a:lumMod val="40000"/>
              <a:lumOff val="60000"/>
            </a:schemeClr>
          </a:solidFill>
        </p:spPr>
        <p:txBody>
          <a:bodyPr lIns="356616" rIns="274320" bIns="9144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 sz="2000" i="1" baseline="0">
                <a:solidFill>
                  <a:schemeClr val="accent6"/>
                </a:solidFill>
                <a:latin typeface="+mj-lt"/>
              </a:defRPr>
            </a:lvl1pPr>
            <a:lvl2pPr>
              <a:defRPr i="1">
                <a:latin typeface="+mj-lt"/>
              </a:defRPr>
            </a:lvl2pPr>
            <a:lvl3pPr>
              <a:defRPr i="1">
                <a:latin typeface="+mj-lt"/>
              </a:defRPr>
            </a:lvl3pPr>
            <a:lvl4pPr>
              <a:defRPr i="1">
                <a:latin typeface="+mj-lt"/>
              </a:defRPr>
            </a:lvl4pPr>
            <a:lvl5pPr>
              <a:defRPr i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9000"/>
              <a:buFont typeface="Arial" pitchFamily="34" charset="0"/>
              <a:buNone/>
              <a:tabLst/>
              <a:defRPr/>
            </a:pPr>
            <a:r>
              <a:rPr lang="en-US" dirty="0" smtClean="0"/>
              <a:t>Enter key takeaway here</a:t>
            </a:r>
          </a:p>
        </p:txBody>
      </p:sp>
    </p:spTree>
    <p:extLst>
      <p:ext uri="{BB962C8B-B14F-4D97-AF65-F5344CB8AC3E}">
        <p14:creationId xmlns:p14="http://schemas.microsoft.com/office/powerpoint/2010/main" val="168791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8799" y="6458045"/>
            <a:ext cx="5535613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i="0" kern="1200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r>
              <a:rPr lang="en-US" smtClean="0"/>
              <a:t>Przyjazny Bank Newsweeka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8341"/>
            <a:ext cx="475488" cy="402336"/>
          </a:xfrm>
          <a:prstGeom prst="rect">
            <a:avLst/>
          </a:prstGeom>
        </p:spPr>
        <p:txBody>
          <a:bodyPr vert="horz" lIns="91440" tIns="0" rIns="91440" bIns="36576" rtlCol="0" anchor="ctr"/>
          <a:lstStyle>
            <a:lvl1pPr>
              <a:defRPr lang="en-US" sz="1200" i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algn="r"/>
            <a:fld id="{19AB4E72-7858-48F1-A40D-12FF09E4BFB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idx="1"/>
          </p:nvPr>
        </p:nvSpPr>
        <p:spPr>
          <a:xfrm>
            <a:off x="254839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2"/>
          </p:nvPr>
        </p:nvSpPr>
        <p:spPr>
          <a:xfrm>
            <a:off x="33334" y="6741560"/>
            <a:ext cx="452438" cy="87064"/>
          </a:xfrm>
          <a:prstGeom prst="rect">
            <a:avLst/>
          </a:prstGeom>
        </p:spPr>
        <p:txBody>
          <a:bodyPr vert="horz" wrap="none" lIns="0" tIns="45720" rIns="0" bIns="45720" rtlCol="0" anchor="ctr"/>
          <a:lstStyle>
            <a:lvl1pPr algn="ctr">
              <a:defRPr lang="en-US" sz="600" i="0" kern="120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pic>
        <p:nvPicPr>
          <p:cNvPr id="30" name="Obraz 29" descr="MB logo_ISO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618288" y="6191523"/>
            <a:ext cx="2324100" cy="5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02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5" r:id="rId2"/>
    <p:sldLayoutId id="2147483787" r:id="rId3"/>
    <p:sldLayoutId id="2147483788" r:id="rId4"/>
    <p:sldLayoutId id="2147483793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800" i="0" kern="1200" baseline="0" dirty="0">
          <a:solidFill>
            <a:schemeClr val="bg1"/>
          </a:solidFill>
          <a:latin typeface="Georgia" pitchFamily="18" charset="0"/>
          <a:ea typeface="+mj-ea"/>
          <a:cs typeface="+mj-cs"/>
        </a:defRPr>
      </a:lvl1pPr>
    </p:titleStyle>
    <p:bodyStyle>
      <a:lvl1pPr marL="230188" indent="0" algn="l" defTabSz="914400" rtl="0" eaLnBrk="1" latinLnBrk="0" hangingPunct="1">
        <a:spcBef>
          <a:spcPct val="20000"/>
        </a:spcBef>
        <a:buFontTx/>
        <a:buNone/>
        <a:defRPr lang="en-US" sz="2000" i="0" kern="1200" dirty="0" smtClean="0">
          <a:solidFill>
            <a:schemeClr val="accent6"/>
          </a:solidFill>
          <a:latin typeface="+mj-lt"/>
          <a:ea typeface="+mn-ea"/>
          <a:cs typeface="+mn-cs"/>
        </a:defRPr>
      </a:lvl1pPr>
      <a:lvl2pPr marL="742950" indent="0" algn="l" defTabSz="914400" rtl="0" eaLnBrk="1" latinLnBrk="0" hangingPunct="1">
        <a:spcBef>
          <a:spcPct val="20000"/>
        </a:spcBef>
        <a:buFontTx/>
        <a:buNone/>
        <a:defRPr lang="en-US" sz="2000" i="0" kern="1200" dirty="0" smtClean="0">
          <a:solidFill>
            <a:schemeClr val="accent6"/>
          </a:solidFill>
          <a:latin typeface="+mj-lt"/>
          <a:ea typeface="+mn-ea"/>
          <a:cs typeface="+mn-cs"/>
        </a:defRPr>
      </a:lvl2pPr>
      <a:lvl3pPr marL="1143000" indent="0" algn="l" defTabSz="914400" rtl="0" eaLnBrk="1" latinLnBrk="0" hangingPunct="1">
        <a:spcBef>
          <a:spcPct val="20000"/>
        </a:spcBef>
        <a:buFontTx/>
        <a:buNone/>
        <a:defRPr lang="en-US" sz="2000" i="0" kern="1200" dirty="0" smtClean="0">
          <a:solidFill>
            <a:schemeClr val="accent6"/>
          </a:solidFill>
          <a:latin typeface="+mj-lt"/>
          <a:ea typeface="+mn-ea"/>
          <a:cs typeface="+mn-cs"/>
        </a:defRPr>
      </a:lvl3pPr>
      <a:lvl4pPr marL="1600200" indent="0" algn="l" defTabSz="914400" rtl="0" eaLnBrk="1" latinLnBrk="0" hangingPunct="1">
        <a:spcBef>
          <a:spcPct val="20000"/>
        </a:spcBef>
        <a:buFontTx/>
        <a:buNone/>
        <a:defRPr lang="en-US" sz="2000" i="0" kern="1200" dirty="0" smtClean="0">
          <a:solidFill>
            <a:schemeClr val="accent6"/>
          </a:solidFill>
          <a:latin typeface="+mj-lt"/>
          <a:ea typeface="+mn-ea"/>
          <a:cs typeface="+mn-cs"/>
        </a:defRPr>
      </a:lvl4pPr>
      <a:lvl5pPr marL="2057400" indent="0" algn="l" defTabSz="914400" rtl="0" eaLnBrk="1" latinLnBrk="0" hangingPunct="1">
        <a:spcBef>
          <a:spcPct val="20000"/>
        </a:spcBef>
        <a:buFontTx/>
        <a:buNone/>
        <a:defRPr lang="en-US" sz="2000" i="0" kern="1200" dirty="0">
          <a:solidFill>
            <a:schemeClr val="accent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75" y="1610435"/>
            <a:ext cx="6400800" cy="738664"/>
          </a:xfrm>
        </p:spPr>
        <p:txBody>
          <a:bodyPr/>
          <a:lstStyle/>
          <a:p>
            <a:r>
              <a:rPr lang="pl-PL" dirty="0" smtClean="0"/>
              <a:t>Opieka rodzicielska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68574" y="2590109"/>
            <a:ext cx="8245225" cy="307777"/>
          </a:xfrm>
        </p:spPr>
        <p:txBody>
          <a:bodyPr/>
          <a:lstStyle/>
          <a:p>
            <a:r>
              <a:rPr lang="pl-PL" dirty="0" smtClean="0"/>
              <a:t>Wyniki badania dla Fundacji Rodzin Adopcyjnych</a:t>
            </a:r>
            <a:endParaRPr lang="en-US" dirty="0"/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31496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41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ctrTitle"/>
          </p:nvPr>
        </p:nvSpPr>
        <p:spPr>
          <a:xfrm>
            <a:off x="568575" y="1661235"/>
            <a:ext cx="6400800" cy="738664"/>
          </a:xfrm>
        </p:spPr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8" name="Podtytu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31496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93662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</a:rPr>
              <a:t>Metodologia i próba</a:t>
            </a:r>
            <a:endParaRPr lang="en-GB" sz="36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body" sz="quarter" idx="19"/>
          </p:nvPr>
        </p:nvSpPr>
        <p:spPr>
          <a:xfrm>
            <a:off x="268288" y="1066976"/>
            <a:ext cx="8513762" cy="4033726"/>
          </a:xfrm>
        </p:spPr>
        <p:txBody>
          <a:bodyPr>
            <a:noAutofit/>
          </a:bodyPr>
          <a:lstStyle/>
          <a:p>
            <a:pPr marL="176213" indent="-176213"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pl-PL" sz="2400" b="0" dirty="0" smtClean="0"/>
              <a:t>Cele badania:</a:t>
            </a:r>
          </a:p>
          <a:p>
            <a:pPr marL="176213" indent="-176213" algn="just" eaLnBrk="1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Tx/>
              <a:buChar char="•"/>
            </a:pPr>
            <a:r>
              <a:rPr lang="pl-PL" sz="1800" dirty="0" smtClean="0"/>
              <a:t>Świadomości Polaków ważności opieki rodzicielskiej dla prawidłowego rozwoju dziecka</a:t>
            </a:r>
            <a:endParaRPr lang="pl-PL" sz="1800" b="0" dirty="0" smtClean="0"/>
          </a:p>
          <a:p>
            <a:pPr marL="176213" indent="-176213" algn="just" eaLnBrk="1" hangingPunct="1">
              <a:lnSpc>
                <a:spcPct val="100000"/>
              </a:lnSpc>
              <a:spcBef>
                <a:spcPct val="0"/>
              </a:spcBef>
              <a:buClr>
                <a:schemeClr val="bg2"/>
              </a:buClr>
            </a:pPr>
            <a:endParaRPr lang="pl-PL" sz="1100" b="0" dirty="0" smtClean="0">
              <a:solidFill>
                <a:schemeClr val="tx2"/>
              </a:solidFill>
            </a:endParaRPr>
          </a:p>
          <a:p>
            <a:pPr marL="176213" indent="-176213" algn="just" eaLnBrk="1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</a:pPr>
            <a:r>
              <a:rPr lang="pl-PL" sz="2400" b="0" dirty="0" smtClean="0"/>
              <a:t>Rodzaj badania	</a:t>
            </a:r>
          </a:p>
          <a:p>
            <a:pPr marL="176213" indent="-176213" algn="just" eaLnBrk="1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</a:pPr>
            <a:r>
              <a:rPr lang="pl-PL" sz="1800" dirty="0"/>
              <a:t>B</a:t>
            </a:r>
            <a:r>
              <a:rPr lang="pl-PL" sz="1800" b="0" dirty="0" smtClean="0"/>
              <a:t>adania zrealizował instytut </a:t>
            </a:r>
            <a:r>
              <a:rPr lang="pl-PL" sz="1800" b="0" dirty="0" err="1" smtClean="0"/>
              <a:t>Millward</a:t>
            </a:r>
            <a:r>
              <a:rPr lang="pl-PL" sz="1800" b="0" dirty="0" smtClean="0"/>
              <a:t> Brown dla Fundacji Rodzin Adopcyjnych za pomocą wywiadów </a:t>
            </a:r>
            <a:r>
              <a:rPr lang="pl-PL" sz="1800" dirty="0" smtClean="0"/>
              <a:t>telefonicznych</a:t>
            </a:r>
            <a:r>
              <a:rPr lang="pl-PL" sz="1800" b="0" dirty="0" smtClean="0"/>
              <a:t> w ramach sondażu CATIBUS</a:t>
            </a:r>
          </a:p>
          <a:p>
            <a:pPr marL="176213" indent="-176213" algn="just" eaLnBrk="1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</a:pPr>
            <a:r>
              <a:rPr lang="pl-PL" sz="1800" b="0" dirty="0" smtClean="0"/>
              <a:t>Badanie przeprowadzono w dniach 1-3 marca 2013</a:t>
            </a:r>
          </a:p>
          <a:p>
            <a:pPr marL="176213" indent="-176213" algn="just" eaLnBrk="1" hangingPunct="1">
              <a:lnSpc>
                <a:spcPct val="100000"/>
              </a:lnSpc>
              <a:spcBef>
                <a:spcPct val="0"/>
              </a:spcBef>
            </a:pPr>
            <a:endParaRPr lang="pl-PL" sz="1100" b="0" dirty="0" smtClean="0">
              <a:solidFill>
                <a:schemeClr val="tx2"/>
              </a:solidFill>
            </a:endParaRPr>
          </a:p>
          <a:p>
            <a:pPr marL="176213" indent="-176213" algn="just" eaLnBrk="1" hangingPunct="1">
              <a:lnSpc>
                <a:spcPct val="100000"/>
              </a:lnSpc>
              <a:spcBef>
                <a:spcPts val="600"/>
              </a:spcBef>
            </a:pPr>
            <a:r>
              <a:rPr lang="pl-PL" sz="2400" b="0" dirty="0" smtClean="0"/>
              <a:t>Charakter próby</a:t>
            </a:r>
          </a:p>
          <a:p>
            <a:pPr marL="176213" indent="-176213" algn="just" eaLnBrk="1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Tx/>
              <a:buChar char="•"/>
            </a:pPr>
            <a:r>
              <a:rPr lang="pl-PL" sz="1800" b="0" dirty="0" smtClean="0"/>
              <a:t>Ogólnopolska, losowa, reprezentatywna próba mieszkańców Polski w wieku 18+.</a:t>
            </a:r>
          </a:p>
          <a:p>
            <a:pPr marL="176213" indent="-176213" algn="just" eaLnBrk="1" hangingPunct="1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FontTx/>
              <a:buChar char="•"/>
            </a:pPr>
            <a:r>
              <a:rPr lang="pl-PL" sz="1800" b="0" dirty="0" smtClean="0"/>
              <a:t>Wielkość próby N = 1000</a:t>
            </a:r>
            <a:endParaRPr lang="en-US" sz="18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ztałt 4"/>
          <p:cNvSpPr/>
          <p:nvPr/>
        </p:nvSpPr>
        <p:spPr>
          <a:xfrm>
            <a:off x="1372391" y="2032000"/>
            <a:ext cx="3009109" cy="3638055"/>
          </a:xfrm>
          <a:prstGeom prst="swooshArrow">
            <a:avLst>
              <a:gd name="adj1" fmla="val 27552"/>
              <a:gd name="adj2" fmla="val 11060"/>
            </a:avLst>
          </a:prstGeom>
          <a:gradFill rotWithShape="0">
            <a:gsLst>
              <a:gs pos="0">
                <a:schemeClr val="bg1">
                  <a:lumMod val="50000"/>
                </a:schemeClr>
              </a:gs>
              <a:gs pos="98000">
                <a:schemeClr val="bg1">
                  <a:lumMod val="56000"/>
                  <a:alpha val="89000"/>
                </a:schemeClr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gradFill>
              <a:gsLst>
                <a:gs pos="0">
                  <a:schemeClr val="bg1"/>
                </a:gs>
                <a:gs pos="100000">
                  <a:schemeClr val="accent6">
                    <a:alpha val="51000"/>
                  </a:schemeClr>
                </a:gs>
              </a:gsLst>
              <a:lin ang="0" scaled="0"/>
            </a:gra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Prostokąt zaokrąglony 1"/>
          <p:cNvSpPr/>
          <p:nvPr/>
        </p:nvSpPr>
        <p:spPr>
          <a:xfrm>
            <a:off x="610065" y="4290536"/>
            <a:ext cx="3466635" cy="1614964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  <a:effectLst>
            <a:outerShdw dist="114300" dir="8100000" algn="tr" rotWithShape="0">
              <a:schemeClr val="accent6">
                <a:lumMod val="50000"/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l-PL" dirty="0" err="1" smtClean="0">
              <a:solidFill>
                <a:srgbClr val="537177"/>
              </a:solidFill>
              <a:latin typeface="Arial Narrow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3365" y="137636"/>
            <a:ext cx="8438685" cy="738664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accent2"/>
                </a:solidFill>
              </a:rPr>
              <a:t>Próba</a:t>
            </a:r>
            <a:endParaRPr lang="pl-PL" sz="3600" dirty="0">
              <a:solidFill>
                <a:schemeClr val="accent2"/>
              </a:solidFill>
            </a:endParaRPr>
          </a:p>
        </p:txBody>
      </p:sp>
      <p:sp>
        <p:nvSpPr>
          <p:cNvPr id="15" name="Tytuł 2"/>
          <p:cNvSpPr txBox="1">
            <a:spLocks/>
          </p:cNvSpPr>
          <p:nvPr/>
        </p:nvSpPr>
        <p:spPr>
          <a:xfrm>
            <a:off x="762465" y="4354036"/>
            <a:ext cx="3301535" cy="738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2400" noProof="0" dirty="0" smtClean="0">
                <a:latin typeface="+mj-lt"/>
              </a:rPr>
              <a:t>Z całej próby, 32% respondentów posiada dzieci poniżej 18 roku życia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Wykres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53982"/>
              </p:ext>
            </p:extLst>
          </p:nvPr>
        </p:nvGraphicFramePr>
        <p:xfrm>
          <a:off x="3568700" y="520700"/>
          <a:ext cx="565374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13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Wyniki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990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3365" y="137636"/>
            <a:ext cx="8438685" cy="738664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2"/>
                </a:solidFill>
              </a:rPr>
              <a:t>Potrzeby dzieci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5" name="Tytuł 2"/>
          <p:cNvSpPr txBox="1">
            <a:spLocks/>
          </p:cNvSpPr>
          <p:nvPr/>
        </p:nvSpPr>
        <p:spPr>
          <a:xfrm>
            <a:off x="267165" y="899636"/>
            <a:ext cx="8438685" cy="738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1600" i="1" dirty="0">
                <a:latin typeface="+mj-lt"/>
              </a:rPr>
              <a:t>Co </a:t>
            </a:r>
            <a:r>
              <a:rPr lang="pl-PL" sz="1600" i="1" dirty="0" smtClean="0">
                <a:latin typeface="+mj-lt"/>
              </a:rPr>
              <a:t>Pan(i) </a:t>
            </a:r>
            <a:r>
              <a:rPr lang="pl-PL" sz="1600" i="1" dirty="0">
                <a:latin typeface="+mj-lt"/>
              </a:rPr>
              <a:t>zdaniem należy do podstawowych potrzeb niemowlaka czyli dziecka w wieku do 12 miesięcy?</a:t>
            </a:r>
            <a:endParaRPr kumimoji="0" lang="pl-PL" sz="1600" b="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Wykres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82440"/>
              </p:ext>
            </p:extLst>
          </p:nvPr>
        </p:nvGraphicFramePr>
        <p:xfrm>
          <a:off x="-78441" y="1638300"/>
          <a:ext cx="9300882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51265" y="628650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N=1000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9389"/>
              </p:ext>
            </p:extLst>
          </p:nvPr>
        </p:nvGraphicFramePr>
        <p:xfrm>
          <a:off x="1409700" y="1028700"/>
          <a:ext cx="77343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3365" y="137636"/>
            <a:ext cx="8438685" cy="738664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2"/>
                </a:solidFill>
              </a:rPr>
              <a:t>Opieka osoby bliskiej (1)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5" name="Tytuł 2"/>
          <p:cNvSpPr txBox="1">
            <a:spLocks/>
          </p:cNvSpPr>
          <p:nvPr/>
        </p:nvSpPr>
        <p:spPr>
          <a:xfrm>
            <a:off x="13165" y="988536"/>
            <a:ext cx="2374435" cy="37104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1600" i="1" dirty="0">
                <a:latin typeface="+mj-lt"/>
              </a:rPr>
              <a:t>Czy Pana(i) zdaniem kiedy tak małe dziecko nie ma stałej opieki matki lub innej (ale tej samej) osoby to czy cofa się w rozwoju?</a:t>
            </a:r>
            <a:endParaRPr kumimoji="0" lang="pl-PL" sz="1600" b="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1265" y="628650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N=1000</a:t>
            </a:r>
          </a:p>
        </p:txBody>
      </p:sp>
    </p:spTree>
    <p:extLst>
      <p:ext uri="{BB962C8B-B14F-4D97-AF65-F5344CB8AC3E}">
        <p14:creationId xmlns:p14="http://schemas.microsoft.com/office/powerpoint/2010/main" val="39132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3365" y="137636"/>
            <a:ext cx="8438685" cy="738664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accent2"/>
                </a:solidFill>
              </a:rPr>
              <a:t>Opieka osoby bliskiej </a:t>
            </a:r>
            <a:r>
              <a:rPr lang="pl-PL" sz="2800" dirty="0" smtClean="0">
                <a:solidFill>
                  <a:schemeClr val="accent2"/>
                </a:solidFill>
              </a:rPr>
              <a:t>(2)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5" name="Tytuł 2"/>
          <p:cNvSpPr txBox="1">
            <a:spLocks/>
          </p:cNvSpPr>
          <p:nvPr/>
        </p:nvSpPr>
        <p:spPr>
          <a:xfrm>
            <a:off x="76665" y="1052036"/>
            <a:ext cx="2615735" cy="27452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1600" i="1" dirty="0">
                <a:latin typeface="+mj-lt"/>
              </a:rPr>
              <a:t>Jak Pan(i) ocenia – o ile cofa się w rozwoju niemowlę pozbawione przez 6 miesięcy opieki matki lub stałego opiekuna?</a:t>
            </a:r>
            <a:endParaRPr kumimoji="0" lang="pl-PL" sz="1600" b="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Wykres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40193"/>
              </p:ext>
            </p:extLst>
          </p:nvPr>
        </p:nvGraphicFramePr>
        <p:xfrm>
          <a:off x="1879600" y="787400"/>
          <a:ext cx="7342840" cy="607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51265" y="62865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N=686</a:t>
            </a:r>
          </a:p>
        </p:txBody>
      </p:sp>
    </p:spTree>
    <p:extLst>
      <p:ext uri="{BB962C8B-B14F-4D97-AF65-F5344CB8AC3E}">
        <p14:creationId xmlns:p14="http://schemas.microsoft.com/office/powerpoint/2010/main" val="39132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3365" y="137636"/>
            <a:ext cx="8438685" cy="738664"/>
          </a:xfrm>
        </p:spPr>
        <p:txBody>
          <a:bodyPr>
            <a:noAutofit/>
          </a:bodyPr>
          <a:lstStyle/>
          <a:p>
            <a:r>
              <a:rPr lang="pl-PL" sz="2800" dirty="0">
                <a:solidFill>
                  <a:schemeClr val="accent2"/>
                </a:solidFill>
              </a:rPr>
              <a:t>Opieka osoby bliskiej </a:t>
            </a:r>
            <a:r>
              <a:rPr lang="pl-PL" sz="2800" dirty="0" smtClean="0">
                <a:solidFill>
                  <a:schemeClr val="accent2"/>
                </a:solidFill>
              </a:rPr>
              <a:t>(3)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5" name="Tytuł 2"/>
          <p:cNvSpPr txBox="1">
            <a:spLocks/>
          </p:cNvSpPr>
          <p:nvPr/>
        </p:nvSpPr>
        <p:spPr>
          <a:xfrm>
            <a:off x="127465" y="988536"/>
            <a:ext cx="2514136" cy="31135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0"/>
              </a:spcBef>
            </a:pPr>
            <a:r>
              <a:rPr lang="pl-PL" sz="1600" i="1" dirty="0">
                <a:latin typeface="+mj-lt"/>
              </a:rPr>
              <a:t>A jeśli zdarza się taka sytuacja że niemowlak jest pozbawiony opieki matki \ opiekuna to po jakim czasie najpóźniej powinien otrzymać opiekę rodzicielską (trafić do nowej rodziny) aby nie wpłynęło to negatywnie na jego rozwój?</a:t>
            </a:r>
            <a:endParaRPr kumimoji="0" lang="pl-PL" sz="1600" b="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Wykres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710406"/>
              </p:ext>
            </p:extLst>
          </p:nvPr>
        </p:nvGraphicFramePr>
        <p:xfrm>
          <a:off x="2641601" y="899636"/>
          <a:ext cx="6502399" cy="585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51265" y="62865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N=686</a:t>
            </a:r>
          </a:p>
        </p:txBody>
      </p:sp>
    </p:spTree>
    <p:extLst>
      <p:ext uri="{BB962C8B-B14F-4D97-AF65-F5344CB8AC3E}">
        <p14:creationId xmlns:p14="http://schemas.microsoft.com/office/powerpoint/2010/main" val="39132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3365" y="137636"/>
            <a:ext cx="8438685" cy="738664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2"/>
                </a:solidFill>
              </a:rPr>
              <a:t>Podsumowanie</a:t>
            </a:r>
            <a:endParaRPr lang="pl-PL" sz="2800" dirty="0">
              <a:solidFill>
                <a:schemeClr val="accent2"/>
              </a:solidFill>
            </a:endParaRPr>
          </a:p>
        </p:txBody>
      </p:sp>
      <p:sp>
        <p:nvSpPr>
          <p:cNvPr id="15" name="Tytuł 2"/>
          <p:cNvSpPr txBox="1">
            <a:spLocks/>
          </p:cNvSpPr>
          <p:nvPr/>
        </p:nvSpPr>
        <p:spPr>
          <a:xfrm>
            <a:off x="267165" y="975836"/>
            <a:ext cx="8438685" cy="7386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l-PL" sz="2000" dirty="0" smtClean="0">
                <a:latin typeface="+mj-lt"/>
              </a:rPr>
              <a:t>Respondenci uważają, że niemowlę potrzebuje kontaktu emocjonalnego z matką lub opiekunem, bardziej nawet niż jedzenia lub opieki lekarskiej.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l-PL" sz="2000" dirty="0" smtClean="0">
                <a:latin typeface="+mj-lt"/>
              </a:rPr>
              <a:t>Ich zdaniem kontakt emocjonalny ma kluczowe znaczenia dla prawidłowego rozwoju dziecka. Wg 68% respondentów dziecko pozbawione takiego kontaktu cofa się w rozwoju.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l-PL" sz="2000" dirty="0" smtClean="0">
                <a:latin typeface="+mj-lt"/>
              </a:rPr>
              <a:t>Połowa osób, które uważają, że dziecko pozbawione opieki cofa się w rozwoju twierdzi, że takie dziecko może się cofnąć w rozwoju nawet o dwa miesiące i więcej.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l-PL" sz="2000" dirty="0" smtClean="0">
                <a:latin typeface="+mj-lt"/>
              </a:rPr>
              <a:t>Niemowlak pozbawiony opieki rodziców powinien szybko uzyskać alternatywną opiekę rodzicielską, wg 45% osób nie później niż po tygodniu od jej utraty.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pl-PL" sz="2000" dirty="0" smtClean="0">
                <a:latin typeface="+mj-lt"/>
              </a:rPr>
              <a:t>Zarówno rodzice dzieci do 18 roku życia, jak i pozostali </a:t>
            </a:r>
            <a:r>
              <a:rPr lang="pl-PL" sz="2000" smtClean="0">
                <a:latin typeface="+mj-lt"/>
              </a:rPr>
              <a:t>respondenci mają </a:t>
            </a:r>
            <a:r>
              <a:rPr lang="pl-PL" sz="2000" dirty="0" smtClean="0">
                <a:latin typeface="+mj-lt"/>
              </a:rPr>
              <a:t>zbliżone opinie.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lang="pl-PL" sz="2000" dirty="0" smtClean="0">
              <a:latin typeface="+mj-lt"/>
            </a:endParaRP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32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r Slides">
  <a:themeElements>
    <a:clrScheme name="MB Colors">
      <a:dk1>
        <a:srgbClr val="000000"/>
      </a:dk1>
      <a:lt1>
        <a:sysClr val="window" lastClr="FFFFFF"/>
      </a:lt1>
      <a:dk2>
        <a:srgbClr val="FDB924"/>
      </a:dk2>
      <a:lt2>
        <a:srgbClr val="EC881D"/>
      </a:lt2>
      <a:accent1>
        <a:srgbClr val="B2BB1E"/>
      </a:accent1>
      <a:accent2>
        <a:srgbClr val="6D8D24"/>
      </a:accent2>
      <a:accent3>
        <a:srgbClr val="5091CD"/>
      </a:accent3>
      <a:accent4>
        <a:srgbClr val="19398A"/>
      </a:accent4>
      <a:accent5>
        <a:srgbClr val="C2D1D4"/>
      </a:accent5>
      <a:accent6>
        <a:srgbClr val="537177"/>
      </a:accent6>
      <a:hlink>
        <a:srgbClr val="DBD8BD"/>
      </a:hlink>
      <a:folHlink>
        <a:srgbClr val="847E47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accent6">
                <a:lumMod val="20000"/>
                <a:lumOff val="8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9525">
          <a:noFill/>
          <a:miter lim="800000"/>
        </a:ln>
        <a:effectLst>
          <a:outerShdw dist="114300" dir="8100000" algn="tr" rotWithShape="0">
            <a:schemeClr val="accent6">
              <a:lumMod val="50000"/>
              <a:alpha val="56000"/>
            </a:schemeClr>
          </a:outerShdw>
        </a:effectLst>
      </a:spPr>
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dirty="0" err="1" smtClean="0">
            <a:solidFill>
              <a:srgbClr val="537177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accent6">
                <a:lumMod val="60000"/>
                <a:lumOff val="4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B NEW">
      <a:dk1>
        <a:sysClr val="windowText" lastClr="000000"/>
      </a:dk1>
      <a:lt1>
        <a:sysClr val="window" lastClr="FFFFFF"/>
      </a:lt1>
      <a:dk2>
        <a:srgbClr val="B2BB1E"/>
      </a:dk2>
      <a:lt2>
        <a:srgbClr val="6D8D24"/>
      </a:lt2>
      <a:accent1>
        <a:srgbClr val="5091CD"/>
      </a:accent1>
      <a:accent2>
        <a:srgbClr val="19398A"/>
      </a:accent2>
      <a:accent3>
        <a:srgbClr val="FDB924"/>
      </a:accent3>
      <a:accent4>
        <a:srgbClr val="EC881D"/>
      </a:accent4>
      <a:accent5>
        <a:srgbClr val="DBD8BD"/>
      </a:accent5>
      <a:accent6>
        <a:srgbClr val="C2D1D4"/>
      </a:accent6>
      <a:hlink>
        <a:srgbClr val="AF0838"/>
      </a:hlink>
      <a:folHlink>
        <a:srgbClr val="578AD6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B NEW">
      <a:dk1>
        <a:sysClr val="windowText" lastClr="000000"/>
      </a:dk1>
      <a:lt1>
        <a:sysClr val="window" lastClr="FFFFFF"/>
      </a:lt1>
      <a:dk2>
        <a:srgbClr val="B2BB1E"/>
      </a:dk2>
      <a:lt2>
        <a:srgbClr val="6D8D24"/>
      </a:lt2>
      <a:accent1>
        <a:srgbClr val="5091CD"/>
      </a:accent1>
      <a:accent2>
        <a:srgbClr val="19398A"/>
      </a:accent2>
      <a:accent3>
        <a:srgbClr val="FDB924"/>
      </a:accent3>
      <a:accent4>
        <a:srgbClr val="EC881D"/>
      </a:accent4>
      <a:accent5>
        <a:srgbClr val="DBD8BD"/>
      </a:accent5>
      <a:accent6>
        <a:srgbClr val="C2D1D4"/>
      </a:accent6>
      <a:hlink>
        <a:srgbClr val="AF0838"/>
      </a:hlink>
      <a:folHlink>
        <a:srgbClr val="578AD6"/>
      </a:folHlink>
    </a:clrScheme>
    <a:fontScheme name="Millward Brown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 Master Presentation template high resolution 2012</Template>
  <TotalTime>5239</TotalTime>
  <Words>401</Words>
  <Application>Microsoft Office PowerPoint</Application>
  <PresentationFormat>Pokaz na ekranie (4:3)</PresentationFormat>
  <Paragraphs>78</Paragraphs>
  <Slides>10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Divider Slides</vt:lpstr>
      <vt:lpstr>Opieka rodzicielska</vt:lpstr>
      <vt:lpstr>Metodologia i próba</vt:lpstr>
      <vt:lpstr>Próba</vt:lpstr>
      <vt:lpstr>Wyniki</vt:lpstr>
      <vt:lpstr>Potrzeby dzieci</vt:lpstr>
      <vt:lpstr>Opieka osoby bliskiej (1)</vt:lpstr>
      <vt:lpstr>Opieka osoby bliskiej (2)</vt:lpstr>
      <vt:lpstr>Opieka osoby bliskiej (3)</vt:lpstr>
      <vt:lpstr>Podsumowanie</vt:lpstr>
      <vt:lpstr>Dziękujemy za uwagę</vt:lpstr>
    </vt:vector>
  </TitlesOfParts>
  <Company>SMG/KRC Millward Brown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Tomasz Nowak</dc:creator>
  <cp:lastModifiedBy>antoszewskik</cp:lastModifiedBy>
  <cp:revision>704</cp:revision>
  <cp:lastPrinted>2011-08-03T00:59:35Z</cp:lastPrinted>
  <dcterms:created xsi:type="dcterms:W3CDTF">2012-08-20T14:21:59Z</dcterms:created>
  <dcterms:modified xsi:type="dcterms:W3CDTF">2013-03-12T10:42:49Z</dcterms:modified>
</cp:coreProperties>
</file>