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57" r:id="rId6"/>
    <p:sldId id="265" r:id="rId7"/>
    <p:sldId id="264" r:id="rId8"/>
    <p:sldId id="263" r:id="rId9"/>
    <p:sldId id="289" r:id="rId10"/>
    <p:sldId id="291" r:id="rId11"/>
    <p:sldId id="290" r:id="rId12"/>
    <p:sldId id="262" r:id="rId13"/>
    <p:sldId id="261" r:id="rId14"/>
    <p:sldId id="260" r:id="rId15"/>
    <p:sldId id="259" r:id="rId16"/>
    <p:sldId id="258" r:id="rId17"/>
    <p:sldId id="271" r:id="rId18"/>
    <p:sldId id="270" r:id="rId19"/>
    <p:sldId id="269" r:id="rId20"/>
    <p:sldId id="268" r:id="rId21"/>
    <p:sldId id="267" r:id="rId22"/>
    <p:sldId id="266" r:id="rId23"/>
    <p:sldId id="272" r:id="rId24"/>
    <p:sldId id="277" r:id="rId25"/>
    <p:sldId id="276" r:id="rId26"/>
    <p:sldId id="275" r:id="rId27"/>
    <p:sldId id="274" r:id="rId28"/>
    <p:sldId id="273" r:id="rId29"/>
    <p:sldId id="280" r:id="rId30"/>
    <p:sldId id="279" r:id="rId31"/>
    <p:sldId id="278" r:id="rId32"/>
    <p:sldId id="281" r:id="rId33"/>
    <p:sldId id="282" r:id="rId34"/>
    <p:sldId id="285" r:id="rId35"/>
    <p:sldId id="284" r:id="rId36"/>
    <p:sldId id="283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 sz="28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Publikacje</a:t>
            </a:r>
            <a:r>
              <a:rPr lang="en-US" dirty="0"/>
              <a:t>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8302473729334068E-2"/>
          <c:y val="0.13574556530755838"/>
          <c:w val="0.81031641138406008"/>
          <c:h val="0.8084041587971705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Publikacje </c:v>
                </c:pt>
              </c:strCache>
            </c:strRef>
          </c:tx>
          <c:dPt>
            <c:idx val="1"/>
            <c:explosion val="23"/>
          </c:dPt>
          <c:cat>
            <c:strRef>
              <c:f>Arkusz1!$A$2:$A$5</c:f>
              <c:strCache>
                <c:ptCount val="4"/>
                <c:pt idx="0">
                  <c:v>Prasa </c:v>
                </c:pt>
                <c:pt idx="1">
                  <c:v>Internet</c:v>
                </c:pt>
                <c:pt idx="2">
                  <c:v>Radio </c:v>
                </c:pt>
                <c:pt idx="3">
                  <c:v>Telewizja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</c:v>
                </c:pt>
                <c:pt idx="1">
                  <c:v>54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2871465539468403"/>
          <c:y val="0.31575773988075417"/>
          <c:w val="0.16130217711658873"/>
          <c:h val="0.33607654705032797"/>
        </c:manualLayout>
      </c:layout>
      <c:txPr>
        <a:bodyPr/>
        <a:lstStyle/>
        <a:p>
          <a:pPr>
            <a:defRPr sz="1600"/>
          </a:pPr>
          <a:endParaRPr lang="pl-PL"/>
        </a:p>
      </c:txPr>
    </c:legend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AF555-FFFD-4B88-9403-DA690519EDBA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1963F2-49D8-42D5-90C7-AAB5721DFB02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500" b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rPr>
            <a:t>HFA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problem z identyfikacją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unikanie pomocy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usprawiedliwianie swojego picia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wypieranie problemu (również przez otoczenie)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picie w samotności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doskonała </a:t>
          </a:r>
          <a:r>
            <a:rPr lang="pl-PL" sz="1500" dirty="0" smtClean="0">
              <a:latin typeface="Calibri" pitchFamily="34" charset="0"/>
              <a:cs typeface="Calibri" pitchFamily="34" charset="0"/>
            </a:rPr>
            <a:t>umiejętność </a:t>
          </a:r>
          <a:r>
            <a:rPr lang="pl-PL" sz="1500" dirty="0">
              <a:latin typeface="Calibri" pitchFamily="34" charset="0"/>
              <a:cs typeface="Calibri" pitchFamily="34" charset="0"/>
            </a:rPr>
            <a:t>organizowania "zewnętrznego" życia - sukcesy zawodowe, wysoka pozycja społeczna, szanowani w </a:t>
          </a:r>
          <a:r>
            <a:rPr lang="pl-PL" sz="1500" dirty="0" smtClean="0">
              <a:latin typeface="Calibri" pitchFamily="34" charset="0"/>
              <a:cs typeface="Calibri" pitchFamily="34" charset="0"/>
            </a:rPr>
            <a:t>środowisku </a:t>
          </a:r>
          <a:endParaRPr lang="pl-PL" sz="1500" dirty="0">
            <a:latin typeface="Calibri" pitchFamily="34" charset="0"/>
            <a:cs typeface="Calibri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pl-PL" sz="1200" dirty="0"/>
        </a:p>
      </dgm:t>
    </dgm:pt>
    <dgm:pt modelId="{F1DCE7E9-B8A8-4867-82EC-110F8951ABF5}" type="parTrans" cxnId="{0729B1BF-3CEB-4709-BEA9-3680A1F10565}">
      <dgm:prSet/>
      <dgm:spPr/>
      <dgm:t>
        <a:bodyPr/>
        <a:lstStyle/>
        <a:p>
          <a:endParaRPr lang="pl-PL"/>
        </a:p>
      </dgm:t>
    </dgm:pt>
    <dgm:pt modelId="{AF6E1C66-0379-4616-95BE-15059C493357}" type="sibTrans" cxnId="{0729B1BF-3CEB-4709-BEA9-3680A1F10565}">
      <dgm:prSet/>
      <dgm:spPr/>
      <dgm:t>
        <a:bodyPr/>
        <a:lstStyle/>
        <a:p>
          <a:endParaRPr lang="pl-PL"/>
        </a:p>
      </dgm:t>
    </dgm:pt>
    <dgm:pt modelId="{5F53E150-D579-4D7F-B66D-EE69140BCCA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KOBIETY</a:t>
          </a:r>
          <a:endParaRPr lang="pl-PL" sz="1100" b="1" dirty="0">
            <a:solidFill>
              <a:schemeClr val="accent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ze względu na wzorce kulturowe i społeczne: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mają mniejsze wsparcie otoczenia, niż mężczyźni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latin typeface="Calibri" pitchFamily="34" charset="0"/>
              <a:cs typeface="Calibri" pitchFamily="34" charset="0"/>
            </a:rPr>
            <a:t>- zmagają się z </a:t>
          </a:r>
          <a:r>
            <a:rPr lang="pl-PL" sz="1500" dirty="0" smtClean="0">
              <a:latin typeface="Calibri" pitchFamily="34" charset="0"/>
              <a:cs typeface="Calibri" pitchFamily="34" charset="0"/>
            </a:rPr>
            <a:t>większym </a:t>
          </a:r>
          <a:r>
            <a:rPr lang="pl-PL" sz="1500" dirty="0">
              <a:latin typeface="Calibri" pitchFamily="34" charset="0"/>
              <a:cs typeface="Calibri" pitchFamily="34" charset="0"/>
            </a:rPr>
            <a:t>wstydem, podejmując leczenie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pl-PL" sz="1100" dirty="0"/>
        </a:p>
      </dgm:t>
    </dgm:pt>
    <dgm:pt modelId="{88021854-EF75-445F-A501-72B4BE2D9276}" type="parTrans" cxnId="{D89706D2-1639-4704-A03B-83CCC4438E0C}">
      <dgm:prSet/>
      <dgm:spPr/>
      <dgm:t>
        <a:bodyPr/>
        <a:lstStyle/>
        <a:p>
          <a:endParaRPr lang="pl-PL"/>
        </a:p>
      </dgm:t>
    </dgm:pt>
    <dgm:pt modelId="{25E33781-CA82-4CCF-A87C-58693DCAC5F6}" type="sibTrans" cxnId="{D89706D2-1639-4704-A03B-83CCC4438E0C}">
      <dgm:prSet/>
      <dgm:spPr/>
      <dgm:t>
        <a:bodyPr/>
        <a:lstStyle/>
        <a:p>
          <a:endParaRPr lang="pl-PL"/>
        </a:p>
      </dgm:t>
    </dgm:pt>
    <dgm:pt modelId="{DC426632-1288-41C2-9EEB-D394472AF3DC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pl-PL" b="1" dirty="0" err="1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rPr>
            <a:t>AlcoSfery</a:t>
          </a:r>
          <a:r>
            <a:rPr lang="pl-PL" b="1" dirty="0">
              <a:latin typeface="+mn-lt"/>
            </a:rPr>
            <a:t> </a:t>
          </a:r>
        </a:p>
      </dgm:t>
    </dgm:pt>
    <dgm:pt modelId="{C5659942-B7DC-4B1A-AEDB-03985F0CA9A4}" type="sibTrans" cxnId="{EDF2EADC-F8CD-43A9-AAEC-6C2A88EB6DE7}">
      <dgm:prSet/>
      <dgm:spPr/>
      <dgm:t>
        <a:bodyPr/>
        <a:lstStyle/>
        <a:p>
          <a:endParaRPr lang="pl-PL"/>
        </a:p>
      </dgm:t>
    </dgm:pt>
    <dgm:pt modelId="{292E143D-1698-443A-8EAE-8C13BA04292A}" type="parTrans" cxnId="{EDF2EADC-F8CD-43A9-AAEC-6C2A88EB6DE7}">
      <dgm:prSet/>
      <dgm:spPr/>
      <dgm:t>
        <a:bodyPr/>
        <a:lstStyle/>
        <a:p>
          <a:endParaRPr lang="pl-PL"/>
        </a:p>
      </dgm:t>
    </dgm:pt>
    <dgm:pt modelId="{DB57BF15-818E-451A-B5B0-FEEDE42D25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MŁODZIEŻ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l-PL" sz="1400" b="1" dirty="0">
            <a:latin typeface="Calibri" pitchFamily="34" charset="0"/>
            <a:cs typeface="Calibri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b="0" dirty="0">
              <a:latin typeface="Calibri" pitchFamily="34" charset="0"/>
              <a:cs typeface="Calibri" pitchFamily="34" charset="0"/>
            </a:rPr>
            <a:t>- obniżający się wiek inicjacji alkoholowej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b="0" dirty="0">
              <a:latin typeface="Calibri" pitchFamily="34" charset="0"/>
              <a:cs typeface="Calibri" pitchFamily="34" charset="0"/>
            </a:rPr>
            <a:t>- </a:t>
          </a:r>
          <a:r>
            <a:rPr lang="pl-PL" sz="1500" b="0" dirty="0" smtClean="0">
              <a:latin typeface="Calibri" pitchFamily="34" charset="0"/>
              <a:cs typeface="Calibri" pitchFamily="34" charset="0"/>
            </a:rPr>
            <a:t>zacierająca się </a:t>
          </a:r>
          <a:r>
            <a:rPr lang="pl-PL" sz="1500" b="0" dirty="0">
              <a:latin typeface="Calibri" pitchFamily="34" charset="0"/>
              <a:cs typeface="Calibri" pitchFamily="34" charset="0"/>
            </a:rPr>
            <a:t>granica między chorobą a młodzieńczym buntem </a:t>
          </a:r>
        </a:p>
      </dgm:t>
    </dgm:pt>
    <dgm:pt modelId="{A3821ED1-2D34-442D-B50F-796814BDCF74}" type="parTrans" cxnId="{94F13782-DDB8-4845-AC38-FD62B7DE6B4B}">
      <dgm:prSet/>
      <dgm:spPr/>
      <dgm:t>
        <a:bodyPr/>
        <a:lstStyle/>
        <a:p>
          <a:endParaRPr lang="pl-PL"/>
        </a:p>
      </dgm:t>
    </dgm:pt>
    <dgm:pt modelId="{087D8658-021F-4D1D-B955-031C95885E02}" type="sibTrans" cxnId="{94F13782-DDB8-4845-AC38-FD62B7DE6B4B}">
      <dgm:prSet/>
      <dgm:spPr/>
      <dgm:t>
        <a:bodyPr/>
        <a:lstStyle/>
        <a:p>
          <a:endParaRPr lang="pl-PL"/>
        </a:p>
      </dgm:t>
    </dgm:pt>
    <dgm:pt modelId="{263D2779-FB6B-4F07-AD0C-023659422037}" type="pres">
      <dgm:prSet presAssocID="{2F9AF555-FFFD-4B88-9403-DA690519ED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4870B9C-E7D9-4446-B334-70E25C6CFB30}" type="pres">
      <dgm:prSet presAssocID="{DC426632-1288-41C2-9EEB-D394472AF3DC}" presName="vertOne" presStyleCnt="0"/>
      <dgm:spPr/>
    </dgm:pt>
    <dgm:pt modelId="{0AC475DF-77FE-42D7-9AE0-13EC6DA8F756}" type="pres">
      <dgm:prSet presAssocID="{DC426632-1288-41C2-9EEB-D394472AF3DC}" presName="txOne" presStyleLbl="node0" presStyleIdx="0" presStyleCnt="1" custScaleY="38494" custLinFactNeighborX="-122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698060C-2EFE-4342-BE87-8A8D315B477C}" type="pres">
      <dgm:prSet presAssocID="{DC426632-1288-41C2-9EEB-D394472AF3DC}" presName="parTransOne" presStyleCnt="0"/>
      <dgm:spPr/>
    </dgm:pt>
    <dgm:pt modelId="{18ABDC47-9DF4-468A-A3CC-74D7DABBDAB2}" type="pres">
      <dgm:prSet presAssocID="{DC426632-1288-41C2-9EEB-D394472AF3DC}" presName="horzOne" presStyleCnt="0"/>
      <dgm:spPr/>
    </dgm:pt>
    <dgm:pt modelId="{696AA393-77EB-4F3A-AFF8-FB98F540D7A9}" type="pres">
      <dgm:prSet presAssocID="{E31963F2-49D8-42D5-90C7-AAB5721DFB02}" presName="vertTwo" presStyleCnt="0"/>
      <dgm:spPr/>
    </dgm:pt>
    <dgm:pt modelId="{3C3E7B92-CC2B-4BB8-A516-2E7A1C21CD22}" type="pres">
      <dgm:prSet presAssocID="{E31963F2-49D8-42D5-90C7-AAB5721DFB02}" presName="txTwo" presStyleLbl="node2" presStyleIdx="0" presStyleCnt="1" custScaleY="11617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00F89DC-9E9B-4A0D-A4A3-95F2F18E729D}" type="pres">
      <dgm:prSet presAssocID="{E31963F2-49D8-42D5-90C7-AAB5721DFB02}" presName="parTransTwo" presStyleCnt="0"/>
      <dgm:spPr/>
    </dgm:pt>
    <dgm:pt modelId="{059361F0-01F0-49DB-88C3-D6C4989D87F5}" type="pres">
      <dgm:prSet presAssocID="{E31963F2-49D8-42D5-90C7-AAB5721DFB02}" presName="horzTwo" presStyleCnt="0"/>
      <dgm:spPr/>
    </dgm:pt>
    <dgm:pt modelId="{F29753D6-1CA9-431C-91EA-49E2AA79AC32}" type="pres">
      <dgm:prSet presAssocID="{5F53E150-D579-4D7F-B66D-EE69140BCCA3}" presName="vertThree" presStyleCnt="0"/>
      <dgm:spPr/>
    </dgm:pt>
    <dgm:pt modelId="{909643CE-365D-4B05-8108-B9ED19E4E7FE}" type="pres">
      <dgm:prSet presAssocID="{5F53E150-D579-4D7F-B66D-EE69140BCCA3}" presName="txThree" presStyleLbl="node3" presStyleIdx="0" presStyleCnt="2" custScaleY="7759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908A039-3682-44DC-A7A9-CFDF41344679}" type="pres">
      <dgm:prSet presAssocID="{5F53E150-D579-4D7F-B66D-EE69140BCCA3}" presName="horzThree" presStyleCnt="0"/>
      <dgm:spPr/>
    </dgm:pt>
    <dgm:pt modelId="{9E8C04E9-D117-44C1-9862-A9649FF4FD72}" type="pres">
      <dgm:prSet presAssocID="{25E33781-CA82-4CCF-A87C-58693DCAC5F6}" presName="sibSpaceThree" presStyleCnt="0"/>
      <dgm:spPr/>
    </dgm:pt>
    <dgm:pt modelId="{621A4D26-169D-40AD-AB56-C4E19E6A88FE}" type="pres">
      <dgm:prSet presAssocID="{DB57BF15-818E-451A-B5B0-FEEDE42D2508}" presName="vertThree" presStyleCnt="0"/>
      <dgm:spPr/>
    </dgm:pt>
    <dgm:pt modelId="{B554D4BB-3FBB-44FE-BCA4-2BABC439B262}" type="pres">
      <dgm:prSet presAssocID="{DB57BF15-818E-451A-B5B0-FEEDE42D2508}" presName="txThree" presStyleLbl="node3" presStyleIdx="1" presStyleCnt="2" custScaleY="7810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4F48A57-F997-4488-B290-133862712954}" type="pres">
      <dgm:prSet presAssocID="{DB57BF15-818E-451A-B5B0-FEEDE42D2508}" presName="horzThree" presStyleCnt="0"/>
      <dgm:spPr/>
    </dgm:pt>
  </dgm:ptLst>
  <dgm:cxnLst>
    <dgm:cxn modelId="{EDF2EADC-F8CD-43A9-AAEC-6C2A88EB6DE7}" srcId="{2F9AF555-FFFD-4B88-9403-DA690519EDBA}" destId="{DC426632-1288-41C2-9EEB-D394472AF3DC}" srcOrd="0" destOrd="0" parTransId="{292E143D-1698-443A-8EAE-8C13BA04292A}" sibTransId="{C5659942-B7DC-4B1A-AEDB-03985F0CA9A4}"/>
    <dgm:cxn modelId="{2CC64612-E53B-4373-9487-7AAC8B7588C0}" type="presOf" srcId="{E31963F2-49D8-42D5-90C7-AAB5721DFB02}" destId="{3C3E7B92-CC2B-4BB8-A516-2E7A1C21CD22}" srcOrd="0" destOrd="0" presId="urn:microsoft.com/office/officeart/2005/8/layout/hierarchy4"/>
    <dgm:cxn modelId="{E679335D-5E30-41E4-B776-5D52C8DC4243}" type="presOf" srcId="{DC426632-1288-41C2-9EEB-D394472AF3DC}" destId="{0AC475DF-77FE-42D7-9AE0-13EC6DA8F756}" srcOrd="0" destOrd="0" presId="urn:microsoft.com/office/officeart/2005/8/layout/hierarchy4"/>
    <dgm:cxn modelId="{558A2BDF-81CB-4C88-BB95-F5312B7BADAE}" type="presOf" srcId="{5F53E150-D579-4D7F-B66D-EE69140BCCA3}" destId="{909643CE-365D-4B05-8108-B9ED19E4E7FE}" srcOrd="0" destOrd="0" presId="urn:microsoft.com/office/officeart/2005/8/layout/hierarchy4"/>
    <dgm:cxn modelId="{93DFAA64-09C6-40B7-9F8F-427BE7E7F4E2}" type="presOf" srcId="{2F9AF555-FFFD-4B88-9403-DA690519EDBA}" destId="{263D2779-FB6B-4F07-AD0C-023659422037}" srcOrd="0" destOrd="0" presId="urn:microsoft.com/office/officeart/2005/8/layout/hierarchy4"/>
    <dgm:cxn modelId="{D89706D2-1639-4704-A03B-83CCC4438E0C}" srcId="{E31963F2-49D8-42D5-90C7-AAB5721DFB02}" destId="{5F53E150-D579-4D7F-B66D-EE69140BCCA3}" srcOrd="0" destOrd="0" parTransId="{88021854-EF75-445F-A501-72B4BE2D9276}" sibTransId="{25E33781-CA82-4CCF-A87C-58693DCAC5F6}"/>
    <dgm:cxn modelId="{0729B1BF-3CEB-4709-BEA9-3680A1F10565}" srcId="{DC426632-1288-41C2-9EEB-D394472AF3DC}" destId="{E31963F2-49D8-42D5-90C7-AAB5721DFB02}" srcOrd="0" destOrd="0" parTransId="{F1DCE7E9-B8A8-4867-82EC-110F8951ABF5}" sibTransId="{AF6E1C66-0379-4616-95BE-15059C493357}"/>
    <dgm:cxn modelId="{0ABF9278-C945-4513-9A30-E5F40607E9C1}" type="presOf" srcId="{DB57BF15-818E-451A-B5B0-FEEDE42D2508}" destId="{B554D4BB-3FBB-44FE-BCA4-2BABC439B262}" srcOrd="0" destOrd="0" presId="urn:microsoft.com/office/officeart/2005/8/layout/hierarchy4"/>
    <dgm:cxn modelId="{94F13782-DDB8-4845-AC38-FD62B7DE6B4B}" srcId="{E31963F2-49D8-42D5-90C7-AAB5721DFB02}" destId="{DB57BF15-818E-451A-B5B0-FEEDE42D2508}" srcOrd="1" destOrd="0" parTransId="{A3821ED1-2D34-442D-B50F-796814BDCF74}" sibTransId="{087D8658-021F-4D1D-B955-031C95885E02}"/>
    <dgm:cxn modelId="{8D6B519E-F909-4372-9FA6-584A3FF07310}" type="presParOf" srcId="{263D2779-FB6B-4F07-AD0C-023659422037}" destId="{E4870B9C-E7D9-4446-B334-70E25C6CFB30}" srcOrd="0" destOrd="0" presId="urn:microsoft.com/office/officeart/2005/8/layout/hierarchy4"/>
    <dgm:cxn modelId="{71CDFB10-65B6-4FDA-9A26-D2B2B9E8E52D}" type="presParOf" srcId="{E4870B9C-E7D9-4446-B334-70E25C6CFB30}" destId="{0AC475DF-77FE-42D7-9AE0-13EC6DA8F756}" srcOrd="0" destOrd="0" presId="urn:microsoft.com/office/officeart/2005/8/layout/hierarchy4"/>
    <dgm:cxn modelId="{605DD018-B6D8-4D8F-A0C2-C5B910AD3FF9}" type="presParOf" srcId="{E4870B9C-E7D9-4446-B334-70E25C6CFB30}" destId="{3698060C-2EFE-4342-BE87-8A8D315B477C}" srcOrd="1" destOrd="0" presId="urn:microsoft.com/office/officeart/2005/8/layout/hierarchy4"/>
    <dgm:cxn modelId="{218D3CA0-3728-4E3A-B4CF-C8A3C305AD1C}" type="presParOf" srcId="{E4870B9C-E7D9-4446-B334-70E25C6CFB30}" destId="{18ABDC47-9DF4-468A-A3CC-74D7DABBDAB2}" srcOrd="2" destOrd="0" presId="urn:microsoft.com/office/officeart/2005/8/layout/hierarchy4"/>
    <dgm:cxn modelId="{60167669-F52D-481B-A79F-BE74DAE1BDC9}" type="presParOf" srcId="{18ABDC47-9DF4-468A-A3CC-74D7DABBDAB2}" destId="{696AA393-77EB-4F3A-AFF8-FB98F540D7A9}" srcOrd="0" destOrd="0" presId="urn:microsoft.com/office/officeart/2005/8/layout/hierarchy4"/>
    <dgm:cxn modelId="{693C4449-6885-4CEB-9733-C4560E0705A2}" type="presParOf" srcId="{696AA393-77EB-4F3A-AFF8-FB98F540D7A9}" destId="{3C3E7B92-CC2B-4BB8-A516-2E7A1C21CD22}" srcOrd="0" destOrd="0" presId="urn:microsoft.com/office/officeart/2005/8/layout/hierarchy4"/>
    <dgm:cxn modelId="{3A3B04B3-D2D7-471B-BE3B-3DA6569DE7CF}" type="presParOf" srcId="{696AA393-77EB-4F3A-AFF8-FB98F540D7A9}" destId="{300F89DC-9E9B-4A0D-A4A3-95F2F18E729D}" srcOrd="1" destOrd="0" presId="urn:microsoft.com/office/officeart/2005/8/layout/hierarchy4"/>
    <dgm:cxn modelId="{036DB748-A849-4FF2-95AC-C5A0D97EF8DB}" type="presParOf" srcId="{696AA393-77EB-4F3A-AFF8-FB98F540D7A9}" destId="{059361F0-01F0-49DB-88C3-D6C4989D87F5}" srcOrd="2" destOrd="0" presId="urn:microsoft.com/office/officeart/2005/8/layout/hierarchy4"/>
    <dgm:cxn modelId="{032FE14D-3303-4E81-B257-4F0FC113FE81}" type="presParOf" srcId="{059361F0-01F0-49DB-88C3-D6C4989D87F5}" destId="{F29753D6-1CA9-431C-91EA-49E2AA79AC32}" srcOrd="0" destOrd="0" presId="urn:microsoft.com/office/officeart/2005/8/layout/hierarchy4"/>
    <dgm:cxn modelId="{A656F0D6-4F5E-44DA-A451-C4282093167D}" type="presParOf" srcId="{F29753D6-1CA9-431C-91EA-49E2AA79AC32}" destId="{909643CE-365D-4B05-8108-B9ED19E4E7FE}" srcOrd="0" destOrd="0" presId="urn:microsoft.com/office/officeart/2005/8/layout/hierarchy4"/>
    <dgm:cxn modelId="{095218E1-8673-42C2-9CCB-B1CE5E965816}" type="presParOf" srcId="{F29753D6-1CA9-431C-91EA-49E2AA79AC32}" destId="{1908A039-3682-44DC-A7A9-CFDF41344679}" srcOrd="1" destOrd="0" presId="urn:microsoft.com/office/officeart/2005/8/layout/hierarchy4"/>
    <dgm:cxn modelId="{63759A76-4033-4C1D-869C-88342F3B48EB}" type="presParOf" srcId="{059361F0-01F0-49DB-88C3-D6C4989D87F5}" destId="{9E8C04E9-D117-44C1-9862-A9649FF4FD72}" srcOrd="1" destOrd="0" presId="urn:microsoft.com/office/officeart/2005/8/layout/hierarchy4"/>
    <dgm:cxn modelId="{68EA6453-FF49-416D-894A-6381C5B37DD7}" type="presParOf" srcId="{059361F0-01F0-49DB-88C3-D6C4989D87F5}" destId="{621A4D26-169D-40AD-AB56-C4E19E6A88FE}" srcOrd="2" destOrd="0" presId="urn:microsoft.com/office/officeart/2005/8/layout/hierarchy4"/>
    <dgm:cxn modelId="{EA1E135D-5D1E-43FA-8EE4-F8D4BC7C098D}" type="presParOf" srcId="{621A4D26-169D-40AD-AB56-C4E19E6A88FE}" destId="{B554D4BB-3FBB-44FE-BCA4-2BABC439B262}" srcOrd="0" destOrd="0" presId="urn:microsoft.com/office/officeart/2005/8/layout/hierarchy4"/>
    <dgm:cxn modelId="{ADEFB632-38E2-4950-AB4B-7C84526D984A}" type="presParOf" srcId="{621A4D26-169D-40AD-AB56-C4E19E6A88FE}" destId="{74F48A57-F997-4488-B290-1338627129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475DF-77FE-42D7-9AE0-13EC6DA8F756}">
      <dsp:nvSpPr>
        <dsp:cNvPr id="0" name=""/>
        <dsp:cNvSpPr/>
      </dsp:nvSpPr>
      <dsp:spPr>
        <a:xfrm>
          <a:off x="0" y="1829"/>
          <a:ext cx="6101584" cy="870203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b="1" kern="1200" dirty="0" err="1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rPr>
            <a:t>AlcoSfery</a:t>
          </a:r>
          <a:r>
            <a:rPr lang="pl-PL" sz="3900" b="1" kern="1200" dirty="0">
              <a:latin typeface="+mn-lt"/>
            </a:rPr>
            <a:t> </a:t>
          </a:r>
        </a:p>
      </dsp:txBody>
      <dsp:txXfrm>
        <a:off x="0" y="1829"/>
        <a:ext cx="6101584" cy="870203"/>
      </dsp:txXfrm>
    </dsp:sp>
    <dsp:sp modelId="{3C3E7B92-CC2B-4BB8-A516-2E7A1C21CD22}">
      <dsp:nvSpPr>
        <dsp:cNvPr id="0" name=""/>
        <dsp:cNvSpPr/>
      </dsp:nvSpPr>
      <dsp:spPr>
        <a:xfrm>
          <a:off x="8812" y="1011475"/>
          <a:ext cx="6089672" cy="2626255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500" b="1" kern="1200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rPr>
            <a:t>HFA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problem z identyfikacją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unikanie pomocy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usprawiedliwianie swojego picia 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wypieranie problemu (również przez otoczenie)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picie w samotności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doskonała </a:t>
          </a:r>
          <a:r>
            <a:rPr lang="pl-PL" sz="1500" kern="1200" dirty="0" smtClean="0">
              <a:latin typeface="Calibri" pitchFamily="34" charset="0"/>
              <a:cs typeface="Calibri" pitchFamily="34" charset="0"/>
            </a:rPr>
            <a:t>umiejętność </a:t>
          </a:r>
          <a:r>
            <a:rPr lang="pl-PL" sz="1500" kern="1200" dirty="0">
              <a:latin typeface="Calibri" pitchFamily="34" charset="0"/>
              <a:cs typeface="Calibri" pitchFamily="34" charset="0"/>
            </a:rPr>
            <a:t>organizowania "zewnętrznego" życia - sukcesy zawodowe, wysoka pozycja społeczna, szanowani w </a:t>
          </a:r>
          <a:r>
            <a:rPr lang="pl-PL" sz="1500" kern="1200" dirty="0" smtClean="0">
              <a:latin typeface="Calibri" pitchFamily="34" charset="0"/>
              <a:cs typeface="Calibri" pitchFamily="34" charset="0"/>
            </a:rPr>
            <a:t>środowisku </a:t>
          </a:r>
          <a:endParaRPr lang="pl-PL" sz="1500" kern="1200" dirty="0">
            <a:latin typeface="Calibri" pitchFamily="34" charset="0"/>
            <a:cs typeface="Calibri" pitchFamily="34" charset="0"/>
          </a:endParaRP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200" kern="1200" dirty="0"/>
        </a:p>
      </dsp:txBody>
      <dsp:txXfrm>
        <a:off x="8812" y="1011475"/>
        <a:ext cx="6089672" cy="2626255"/>
      </dsp:txXfrm>
    </dsp:sp>
    <dsp:sp modelId="{909643CE-365D-4B05-8108-B9ED19E4E7FE}">
      <dsp:nvSpPr>
        <dsp:cNvPr id="0" name=""/>
        <dsp:cNvSpPr/>
      </dsp:nvSpPr>
      <dsp:spPr>
        <a:xfrm>
          <a:off x="8812" y="3777172"/>
          <a:ext cx="2982210" cy="1754084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600" b="1" kern="12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KOBIETY</a:t>
          </a:r>
          <a:endParaRPr lang="pl-PL" sz="1100" b="1" kern="1200" dirty="0">
            <a:solidFill>
              <a:schemeClr val="accent2">
                <a:lumMod val="75000"/>
              </a:schemeClr>
            </a:solidFill>
            <a:latin typeface="Calibri" pitchFamily="34" charset="0"/>
            <a:cs typeface="Calibri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ze względu na wzorce kulturowe i społeczne: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mają mniejsze wsparcie otoczenia, niż mężczyźni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kern="1200" dirty="0">
              <a:latin typeface="Calibri" pitchFamily="34" charset="0"/>
              <a:cs typeface="Calibri" pitchFamily="34" charset="0"/>
            </a:rPr>
            <a:t>- zmagają się z </a:t>
          </a:r>
          <a:r>
            <a:rPr lang="pl-PL" sz="1500" kern="1200" dirty="0" smtClean="0">
              <a:latin typeface="Calibri" pitchFamily="34" charset="0"/>
              <a:cs typeface="Calibri" pitchFamily="34" charset="0"/>
            </a:rPr>
            <a:t>większym </a:t>
          </a:r>
          <a:r>
            <a:rPr lang="pl-PL" sz="1500" kern="1200" dirty="0">
              <a:latin typeface="Calibri" pitchFamily="34" charset="0"/>
              <a:cs typeface="Calibri" pitchFamily="34" charset="0"/>
            </a:rPr>
            <a:t>wstydem, podejmując leczenie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8812" y="3777172"/>
        <a:ext cx="2982210" cy="1754084"/>
      </dsp:txXfrm>
    </dsp:sp>
    <dsp:sp modelId="{B554D4BB-3FBB-44FE-BCA4-2BABC439B262}">
      <dsp:nvSpPr>
        <dsp:cNvPr id="0" name=""/>
        <dsp:cNvSpPr/>
      </dsp:nvSpPr>
      <dsp:spPr>
        <a:xfrm>
          <a:off x="3116275" y="3777172"/>
          <a:ext cx="2982210" cy="1765613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MŁODZIEŻ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>
            <a:latin typeface="Calibri" pitchFamily="34" charset="0"/>
            <a:cs typeface="Calibri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b="0" kern="1200" dirty="0">
              <a:latin typeface="Calibri" pitchFamily="34" charset="0"/>
              <a:cs typeface="Calibri" pitchFamily="34" charset="0"/>
            </a:rPr>
            <a:t>- obniżający się wiek inicjacji alkoholowej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500" b="0" kern="1200" dirty="0">
              <a:latin typeface="Calibri" pitchFamily="34" charset="0"/>
              <a:cs typeface="Calibri" pitchFamily="34" charset="0"/>
            </a:rPr>
            <a:t>- </a:t>
          </a:r>
          <a:r>
            <a:rPr lang="pl-PL" sz="1500" b="0" kern="1200" dirty="0" smtClean="0">
              <a:latin typeface="Calibri" pitchFamily="34" charset="0"/>
              <a:cs typeface="Calibri" pitchFamily="34" charset="0"/>
            </a:rPr>
            <a:t>zacierająca się </a:t>
          </a:r>
          <a:r>
            <a:rPr lang="pl-PL" sz="1500" b="0" kern="1200" dirty="0">
              <a:latin typeface="Calibri" pitchFamily="34" charset="0"/>
              <a:cs typeface="Calibri" pitchFamily="34" charset="0"/>
            </a:rPr>
            <a:t>granica między chorobą a młodzieńczym buntem </a:t>
          </a:r>
        </a:p>
      </dsp:txBody>
      <dsp:txXfrm>
        <a:off x="3116275" y="3777172"/>
        <a:ext cx="2982210" cy="1765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0.35849</cdr:x>
      <cdr:y>0.23333</cdr:y>
    </cdr:from>
    <cdr:to>
      <cdr:x>0.40566</cdr:x>
      <cdr:y>0.31882</cdr:y>
    </cdr:to>
    <cdr:sp macro="" textlink="">
      <cdr:nvSpPr>
        <cdr:cNvPr id="2" name="pole tekstowe 12"/>
        <cdr:cNvSpPr txBox="1"/>
      </cdr:nvSpPr>
      <cdr:spPr>
        <a:xfrm xmlns:a="http://schemas.openxmlformats.org/drawingml/2006/main">
          <a:off x="2736304" y="1008112"/>
          <a:ext cx="360041" cy="369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l-PL" b="1" dirty="0" smtClean="0"/>
            <a:t>7</a:t>
          </a:r>
          <a:endParaRPr lang="pl-PL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3CA7625-AF84-40E4-91A8-650E8E5A64A4}" type="datetimeFigureOut">
              <a:rPr lang="pl-PL" smtClean="0"/>
              <a:pPr/>
              <a:t>2013-02-28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8661EC-165D-4DA7-85FF-6FC7452C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\\Tfcserwer\volume_1\zrzuty\FUNDACJA FIRST\Materiały Robocze\Logo\duże\z napis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126" y="4010698"/>
            <a:ext cx="5084186" cy="24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1547664" y="1124744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Kampania Społeczna </a:t>
            </a:r>
          </a:p>
          <a:p>
            <a:pPr algn="ctr"/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AlcoSfery</a:t>
            </a:r>
            <a:endParaRPr lang="pl-PL" sz="4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Elipsa 11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3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1"/>
            <a:ext cx="5832648" cy="457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ipsa 2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http://www.psychoterapia-pop.pl/attachments/Image/zwierciadlo_logo_czerwone-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936" y="1484785"/>
            <a:ext cx="2383519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97856"/>
            <a:ext cx="3887788" cy="3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18356"/>
            <a:ext cx="1906587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l_fi" descr="http://www.presseportal.de/bild/6106-logo-pressemitteilung-gruner-jahr-ga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394618"/>
            <a:ext cx="1728787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64096"/>
            <a:ext cx="4934705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8" descr="wprost-2010.jpg (640×17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31091"/>
            <a:ext cx="1368152" cy="37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40160"/>
            <a:ext cx="2599404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5" descr="przekroj_logo.png (287×26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88266"/>
            <a:ext cx="790302" cy="72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75745"/>
            <a:ext cx="6840760" cy="531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Ola\PWN\miłość\zdjęcia\Gazeta_Wyborc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168" y="1052736"/>
            <a:ext cx="2083296" cy="81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6460"/>
            <a:ext cx="4609207" cy="383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068960"/>
            <a:ext cx="5328592" cy="299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268760"/>
            <a:ext cx="3518520" cy="103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11560" y="9087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Telewizja: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7149" y="1196752"/>
            <a:ext cx="180529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2134566" cy="99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2304256" cy="14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636912"/>
            <a:ext cx="1445890" cy="142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140968"/>
            <a:ext cx="2097585" cy="82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797152"/>
            <a:ext cx="1800200" cy="10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3512" y="1268760"/>
            <a:ext cx="16525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95319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16914"/>
            <a:ext cx="5017583" cy="257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10768"/>
            <a:ext cx="5228983" cy="292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03355"/>
            <a:ext cx="5040560" cy="282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5028231" cy="279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4807446" cy="270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539552" y="38610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Spot Kampanii Alcosfery emitowany w TVP1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2097585" cy="82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11560" y="996399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Internet: </a:t>
            </a:r>
          </a:p>
          <a:p>
            <a:pPr algn="just">
              <a:buFont typeface="Arial" pitchFamily="34" charset="0"/>
              <a:buChar char="•"/>
            </a:pPr>
            <a:endParaRPr lang="pl-PL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Onet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Interia 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Wirtualna Polska 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Kobieta.gazeta.pl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Natemat.pl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Wiadomosci24.pl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Kampaniespoleczne.pl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Kobieta.pl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Money.pl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Stacjakultura.pl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Pap.pl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/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…i wiele innych </a:t>
            </a:r>
          </a:p>
          <a:p>
            <a:pPr marL="719138" algn="just">
              <a:buFont typeface="Arial" pitchFamily="34" charset="0"/>
              <a:buChar char="•"/>
            </a:pP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5536" y="775245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pl-PL" sz="2800" b="1" dirty="0" smtClean="0">
                <a:solidFill>
                  <a:srgbClr val="FF9933"/>
                </a:solidFill>
                <a:latin typeface="+mn-lt"/>
              </a:rPr>
              <a:t>Cele projektu: </a:t>
            </a:r>
          </a:p>
          <a:p>
            <a:pPr eaLnBrk="1" hangingPunct="1">
              <a:spcBef>
                <a:spcPct val="20000"/>
              </a:spcBef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Zwrócenie uwagi na specyfikę grupy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wysokofunkcjonujących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 alkoholików</a:t>
            </a:r>
            <a:b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</a:br>
            <a:endParaRPr lang="pl-PL" sz="2400" dirty="0" smtClean="0">
              <a:solidFill>
                <a:schemeClr val="bg1">
                  <a:lumMod val="50000"/>
                </a:schemeClr>
              </a:solidFill>
              <a:latin typeface="+mn-lt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Zmiana sposobu myślenia o osobach uzależnionych podejmujących leczenie </a:t>
            </a:r>
            <a:b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</a:br>
            <a:endParaRPr lang="pl-PL" sz="2400" dirty="0" smtClean="0">
              <a:solidFill>
                <a:schemeClr val="bg1">
                  <a:lumMod val="50000"/>
                </a:schemeClr>
              </a:solidFill>
              <a:latin typeface="+mn-lt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Zachęcenie osób w grupie ryzyka do skorzystania z profesjonalnej pomocy 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7F7F7F"/>
              </a:buClr>
              <a:defRPr/>
            </a:pPr>
            <a:endParaRPr lang="pl-PL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pl-PL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pl-P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pl-P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8009"/>
            <a:ext cx="2181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52289"/>
            <a:ext cx="2628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0647"/>
            <a:ext cx="504825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598315"/>
            <a:ext cx="1133475" cy="39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933056"/>
            <a:ext cx="4460810" cy="25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9725" y="4581128"/>
            <a:ext cx="2544275" cy="138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933056"/>
            <a:ext cx="207645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286157" cy="67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50292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79143"/>
            <a:ext cx="5552107" cy="110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5085184"/>
            <a:ext cx="5327271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31168"/>
            <a:ext cx="200977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92696"/>
            <a:ext cx="441022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t2.gstatic.com/images?q=tbn:ANd9GcQU5CEjRJskR2VZibcbvb8Qn2xfm-L602oPtec2XnwYSLkRyJpvU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736"/>
            <a:ext cx="1976955" cy="148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5" y="692696"/>
            <a:ext cx="6128497" cy="559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79218"/>
            <a:ext cx="6336506" cy="553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341438"/>
            <a:ext cx="185737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247900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3086100" cy="470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8170" y="1748450"/>
            <a:ext cx="4586318" cy="35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1718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7617"/>
            <a:ext cx="4886325" cy="10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373241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628800"/>
            <a:ext cx="4257675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11560" y="2420888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Kampania Alcosfery i książka Carolin Cnapp zostały również zauważone przez blogerów.</a:t>
            </a:r>
          </a:p>
          <a:p>
            <a:endParaRPr lang="pl-PL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90" y="734566"/>
            <a:ext cx="8670774" cy="52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3"/>
            <a:ext cx="4536504" cy="204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9528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84984"/>
            <a:ext cx="39243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1547664" y="692696"/>
          <a:ext cx="610729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457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628800"/>
            <a:ext cx="60293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6286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47847"/>
            <a:ext cx="4464496" cy="507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155" y="1988840"/>
            <a:ext cx="4124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9052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92696"/>
            <a:ext cx="350069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3"/>
            <a:ext cx="3240360" cy="52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11560" y="24208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Fanpage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na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facebooku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48" y="908720"/>
            <a:ext cx="820660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588065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564" y="2132856"/>
            <a:ext cx="8829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541405" cy="1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48965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25841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724124"/>
            <a:ext cx="2629329" cy="104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5536" y="764704"/>
            <a:ext cx="8229600" cy="518457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pl-PL" sz="2800" b="1" dirty="0" smtClean="0">
                <a:solidFill>
                  <a:srgbClr val="FF9933"/>
                </a:solidFill>
                <a:latin typeface="+mn-lt"/>
              </a:rPr>
              <a:t>Działania:</a:t>
            </a:r>
            <a:endParaRPr lang="pl-PL" sz="2400" dirty="0" smtClean="0">
              <a:solidFill>
                <a:srgbClr val="595959"/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Publikacja nadesłanych listów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Test diagnostyczny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Wsparcie wydania książki </a:t>
            </a:r>
            <a:r>
              <a:rPr lang="pl-PL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Picie. Opowieść o miłości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Ogólnopolska kampania medialna (edukacja, informacja)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Blog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Lista profesjonalnych ośrodków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 planach: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Warsztaty dla pracodawców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Warsztaty dla osób profesjonalnie świadczących pomoc psychologiczną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8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pl-PL" sz="2800" dirty="0" smtClean="0">
              <a:solidFill>
                <a:srgbClr val="595959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pl-P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pl-P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611560" y="111486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17 października 2012r. Odbył się briefing prasowy inaugurujący Kampanię Alcosfery.  Od tego czasu ukazały się 74 publikacje: </a:t>
            </a:r>
          </a:p>
          <a:p>
            <a:endParaRPr lang="pl-PL" sz="2800" b="1" dirty="0" smtClean="0"/>
          </a:p>
          <a:p>
            <a:pPr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 telewizja – 7</a:t>
            </a:r>
          </a:p>
          <a:p>
            <a:pPr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 radio – 4</a:t>
            </a:r>
          </a:p>
          <a:p>
            <a:pPr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 prasa – 9</a:t>
            </a:r>
          </a:p>
          <a:p>
            <a:pPr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bg1">
                    <a:lumMod val="50000"/>
                  </a:schemeClr>
                </a:solidFill>
              </a:rPr>
              <a:t>internet</a:t>
            </a: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 – 54 </a:t>
            </a:r>
            <a:endParaRPr lang="pl-PL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Wykres 11"/>
          <p:cNvGraphicFramePr/>
          <p:nvPr/>
        </p:nvGraphicFramePr>
        <p:xfrm>
          <a:off x="683568" y="980728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4139952" y="19795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9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699792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923928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54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11560" y="1111384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Radio:</a:t>
            </a:r>
            <a:r>
              <a:rPr lang="pl-PL" sz="2800" b="1" dirty="0" smtClean="0">
                <a:solidFill>
                  <a:schemeClr val="accent6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pl-PL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bg1">
                    <a:lumMod val="50000"/>
                  </a:schemeClr>
                </a:solidFill>
              </a:rPr>
              <a:t>Chilli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Zet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Polskie Radio Program 3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Polskie Radio Program 4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bg1">
                    <a:lumMod val="50000"/>
                  </a:schemeClr>
                </a:solidFill>
              </a:rPr>
              <a:t>Antyradio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611560" y="1114866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Prasa: </a:t>
            </a:r>
          </a:p>
          <a:p>
            <a:pPr algn="just">
              <a:buFont typeface="Arial" pitchFamily="34" charset="0"/>
              <a:buChar char="•"/>
            </a:pPr>
            <a:endParaRPr lang="pl-PL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Gazeta Wyborcza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Newsweek 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Wprost 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Przekrój 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Zwierciadło (x2)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Gala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Dziennik Polska</a:t>
            </a:r>
          </a:p>
          <a:p>
            <a:pPr marL="719138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Świat Problemów  </a:t>
            </a:r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6454592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692576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986632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4252904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509296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07328" y="6360037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919008" y="6350264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130688" y="6381328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52668" y="63525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2" descr="\\Tfcserwer\volume_1\zrzuty\KLIENCI PR\PWN\Projekty\AlcoSfery. Picie w Biznesklasie\Logotypy, zdjęcia\Acosfery\alcosf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6221413"/>
            <a:ext cx="20161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76672"/>
            <a:ext cx="433651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797152"/>
            <a:ext cx="4896544" cy="150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http://www.psychoterapia-pop.pl/attachments/Image/zwierciadlo_logo_czerwone-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2936" y="1484785"/>
            <a:ext cx="2383519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1145</TotalTime>
  <Words>274</Words>
  <Application>Microsoft Office PowerPoint</Application>
  <PresentationFormat>Pokaz na ekranie (4:3)</PresentationFormat>
  <Paragraphs>85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Wielkomiejski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acer</dc:creator>
  <cp:lastModifiedBy>acer</cp:lastModifiedBy>
  <cp:revision>78</cp:revision>
  <dcterms:created xsi:type="dcterms:W3CDTF">2012-12-10T13:59:48Z</dcterms:created>
  <dcterms:modified xsi:type="dcterms:W3CDTF">2013-02-28T11:43:48Z</dcterms:modified>
</cp:coreProperties>
</file>